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7" r:id="rId2"/>
    <p:sldId id="1150" r:id="rId3"/>
    <p:sldId id="269" r:id="rId4"/>
    <p:sldId id="273" r:id="rId5"/>
    <p:sldId id="268" r:id="rId6"/>
    <p:sldId id="257" r:id="rId7"/>
    <p:sldId id="1159" r:id="rId8"/>
    <p:sldId id="279" r:id="rId9"/>
    <p:sldId id="1152" r:id="rId10"/>
    <p:sldId id="270" r:id="rId11"/>
    <p:sldId id="1149" r:id="rId12"/>
    <p:sldId id="1151" r:id="rId13"/>
    <p:sldId id="1145" r:id="rId14"/>
    <p:sldId id="1157" r:id="rId15"/>
    <p:sldId id="1158" r:id="rId16"/>
    <p:sldId id="1155" r:id="rId17"/>
    <p:sldId id="1148" r:id="rId18"/>
    <p:sldId id="278" r:id="rId19"/>
    <p:sldId id="1156" r:id="rId20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95">
          <p15:clr>
            <a:srgbClr val="A4A3A4"/>
          </p15:clr>
        </p15:guide>
        <p15:guide id="4" pos="36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4" autoAdjust="0"/>
    <p:restoredTop sz="72053" autoAdjust="0"/>
  </p:normalViewPr>
  <p:slideViewPr>
    <p:cSldViewPr snapToGrid="0">
      <p:cViewPr varScale="1">
        <p:scale>
          <a:sx n="82" d="100"/>
          <a:sy n="82" d="100"/>
        </p:scale>
        <p:origin x="1162" y="62"/>
      </p:cViewPr>
      <p:guideLst>
        <p:guide orient="horz" pos="1620"/>
        <p:guide pos="2880"/>
        <p:guide orient="horz" pos="1595"/>
        <p:guide pos="366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A91C-0401-3E42-B13F-98F8D13CBA2D}" type="datetimeFigureOut">
              <a:rPr lang="sv-SE" smtClean="0"/>
              <a:t>2020-01-22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6A3B8-DDC8-EB47-954C-1015D3CA7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865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8BF5-D6B6-EE4D-9D45-1FFBBDD3C6B6}" type="datetimeFigureOut">
              <a:rPr lang="sv-SE" smtClean="0"/>
              <a:t>2020-01-22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60D78-0732-444B-B0D5-1543BC9666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94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9679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7744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2202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1435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43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973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60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29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266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5878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795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5779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536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105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279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1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_blue_4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5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6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25863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3726152"/>
            <a:ext cx="9147596" cy="14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40238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4017600"/>
            <a:ext cx="5956237" cy="8568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82120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5279038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5279038" cy="270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56000" y="331200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156000" y="2498362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" y="4969960"/>
            <a:ext cx="9143964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2020-01-22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254485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2020-01-22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32441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" y="4972999"/>
            <a:ext cx="9141316" cy="1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684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0393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48183"/>
            <a:ext cx="3962400" cy="802170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27463" y="1748700"/>
            <a:ext cx="8289074" cy="103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08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968000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590400" y="788400"/>
            <a:ext cx="8229600" cy="856800"/>
          </a:xfrm>
        </p:spPr>
        <p:txBody>
          <a:bodyPr lIns="0" tIns="0" rIns="0" bIns="0" anchor="ctr" anchorCtr="0"/>
          <a:lstStyle>
            <a:lvl1pPr algn="l">
              <a:defRPr sz="4000" baseline="0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4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6804000" y="4438800"/>
            <a:ext cx="1782000" cy="363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90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5"/>
            <a:ext cx="9147598" cy="514704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3222000"/>
            <a:ext cx="8094885" cy="1008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-2" y="1371114"/>
            <a:ext cx="9144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8" y="4440238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5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960"/>
            <a:ext cx="9147599" cy="24237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8650" y="1915628"/>
            <a:ext cx="8093825" cy="1152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79" y="3225995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1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9223"/>
            <a:ext cx="9179296" cy="543153"/>
          </a:xfrm>
          <a:prstGeom prst="rect">
            <a:avLst/>
          </a:prstGeom>
        </p:spPr>
      </p:pic>
      <p:sp>
        <p:nvSpPr>
          <p:cNvPr id="8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6"/>
          </p:nvPr>
        </p:nvSpPr>
        <p:spPr>
          <a:xfrm>
            <a:off x="3114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6228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534260" y="3166552"/>
            <a:ext cx="6283139" cy="62644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12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634" y="3232190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6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2020-01-22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141149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2020-01-22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in sidfot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8078400" cy="2700000"/>
          </a:xfrm>
        </p:spPr>
        <p:txBody>
          <a:bodyPr numCol="2" spcCol="18000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14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hö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4759200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4759200" cy="2714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616000" y="0"/>
            <a:ext cx="3528000" cy="49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" y="4969960"/>
            <a:ext cx="9143964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2020-01-22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9127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4299232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4299232" cy="270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148000" y="986400"/>
            <a:ext cx="3996000" cy="273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" y="4969960"/>
            <a:ext cx="9143964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2020-01-22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390583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file://localhost/Volumes/Centralen/HD1/Vastra%20Gotalandsregionen/VGR%2015-2735%20Utveckling%20grafisk%20profil/Mallar%202015/Powerpoint/Dekor_powerpoint/Blue/Bullet_blue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8078400" cy="103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2800" y="1800000"/>
            <a:ext cx="8078400" cy="2700000"/>
          </a:xfrm>
          <a:prstGeom prst="rect">
            <a:avLst/>
          </a:prstGeom>
        </p:spPr>
        <p:txBody>
          <a:bodyPr vert="horz" lIns="0" tIns="0" rIns="0" bIns="0" spcCol="18000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4"/>
          <p:cNvPicPr>
            <a:picLocks noChangeAspect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" y="4969515"/>
            <a:ext cx="9146820" cy="1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2020-01-22</a:t>
            </a:fld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23670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70" r:id="rId7"/>
    <p:sldLayoutId id="2147483666" r:id="rId8"/>
    <p:sldLayoutId id="2147483667" r:id="rId9"/>
    <p:sldLayoutId id="2147483668" r:id="rId10"/>
    <p:sldLayoutId id="2147483654" r:id="rId11"/>
    <p:sldLayoutId id="2147483655" r:id="rId12"/>
    <p:sldLayoutId id="2147483669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marR="0" indent="-360363" algn="l" defTabSz="685800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Tx/>
        <a:buBlip>
          <a:blip r:embed="rId17" r:link="rId18"/>
        </a:buBlip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marR="0" indent="-18097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marR="0" indent="-17621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marR="0" indent="-18256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marR="0" indent="-17462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vgregion.se/ov/guide-for-halso-och-arbetsmiljoarbete/guider/medarbetarenkatmetodguide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vgregion.se/arbetsmiljoguid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region.se/" TargetMode="External"/><Relationship Id="rId2" Type="http://schemas.openxmlformats.org/officeDocument/2006/relationships/hyperlink" Target="http://www.vgregion.se/arbetsmiljoguiden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85128" y="2236898"/>
            <a:ext cx="8093825" cy="1152000"/>
          </a:xfrm>
        </p:spPr>
        <p:txBody>
          <a:bodyPr>
            <a:normAutofit fontScale="90000"/>
          </a:bodyPr>
          <a:lstStyle/>
          <a:p>
            <a:br>
              <a:rPr lang="sv-SE" altLang="sv-SE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altLang="sv-SE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altLang="sv-SE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Introduktionsutbildning för HR och Huvudskyddsombud</a:t>
            </a:r>
            <a:br>
              <a:rPr lang="sv-SE" altLang="sv-SE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700" dirty="0">
                <a:solidFill>
                  <a:schemeClr val="bg1"/>
                </a:solidFill>
                <a:cs typeface="Arial" panose="020B0604020202020204" pitchFamily="34" charset="0"/>
              </a:rPr>
              <a:t>Guide i hälso- och arbetsmiljöarbete</a:t>
            </a:r>
            <a:br>
              <a:rPr lang="sv-SE" altLang="sv-SE" sz="27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v-SE" altLang="sv-SE" sz="2700" dirty="0">
                <a:solidFill>
                  <a:schemeClr val="bg1"/>
                </a:solidFill>
                <a:cs typeface="Arial" panose="020B0604020202020204" pitchFamily="34" charset="0"/>
              </a:rPr>
              <a:t>Guide Medarbetarenkät</a:t>
            </a:r>
            <a:br>
              <a:rPr lang="sv-SE" altLang="sv-SE" sz="27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v-SE" altLang="sv-SE" sz="2700" dirty="0">
                <a:solidFill>
                  <a:schemeClr val="bg1"/>
                </a:solidFill>
                <a:cs typeface="Arial" panose="020B0604020202020204" pitchFamily="34" charset="0"/>
              </a:rPr>
              <a:t>Hur implementera på hemmaplan?</a:t>
            </a:r>
            <a:br>
              <a:rPr lang="sv-SE" altLang="sv-SE" sz="3100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v-SE" altLang="sv-SE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v-SE" altLang="sv-SE" sz="20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v-SE" sz="27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A680606-9C2B-42F5-BEEA-5C5AE20DFB36}"/>
              </a:ext>
            </a:extLst>
          </p:cNvPr>
          <p:cNvSpPr txBox="1"/>
          <p:nvPr/>
        </p:nvSpPr>
        <p:spPr>
          <a:xfrm>
            <a:off x="6081827" y="4443048"/>
            <a:ext cx="306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/>
              <a:t>Januari 2020</a:t>
            </a:r>
          </a:p>
          <a:p>
            <a:r>
              <a:rPr lang="sv-SE" sz="1400" dirty="0"/>
              <a:t>Carin Carlehed och Jan </a:t>
            </a:r>
            <a:r>
              <a:rPr lang="sv-SE" sz="1400" dirty="0" err="1"/>
              <a:t>Hjalmarsson</a:t>
            </a:r>
            <a:r>
              <a:rPr lang="sv-SE" sz="1400" dirty="0" err="1">
                <a:solidFill>
                  <a:schemeClr val="bg1"/>
                </a:solidFill>
              </a:rPr>
              <a:t>n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291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C159B8-F0A1-4B34-B616-82D35C0A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sv-SE" altLang="sv-SE" sz="2800" dirty="0">
                <a:latin typeface="+mn-lt"/>
                <a:cs typeface="Arial" panose="020B0604020202020204" pitchFamily="34" charset="0"/>
              </a:rPr>
              <a:t>”Fortsatt förvaltning och utveckling av Guide”</a:t>
            </a:r>
            <a:br>
              <a:rPr lang="sv-SE" altLang="sv-SE" sz="2800" dirty="0">
                <a:latin typeface="+mn-lt"/>
                <a:cs typeface="Arial" panose="020B0604020202020204" pitchFamily="34" charset="0"/>
              </a:rPr>
            </a:br>
            <a:br>
              <a:rPr lang="sv-SE" sz="2800" b="1" dirty="0">
                <a:latin typeface="+mn-lt"/>
              </a:rPr>
            </a:br>
            <a:endParaRPr lang="sv-SE" sz="2800" dirty="0">
              <a:latin typeface="+mn-lt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21ABE7-0429-42CE-BF30-B3B3E7003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800" dirty="0"/>
              <a:t>Hälsan &amp; Arbetslivet förvaltar och utvecklar Guiden på uppdrag av Koncernstab HR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Utveckling sker i dialog med förvaltningar och bolag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Ständigt arbete med införande och borttagande av nya Guider i syfte att få en användarvänlig Guide</a:t>
            </a:r>
          </a:p>
        </p:txBody>
      </p:sp>
    </p:spTree>
    <p:extLst>
      <p:ext uri="{BB962C8B-B14F-4D97-AF65-F5344CB8AC3E}">
        <p14:creationId xmlns:p14="http://schemas.microsoft.com/office/powerpoint/2010/main" val="108727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C65B52-98A1-41B4-8224-0D2F2834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latin typeface="+mn-lt"/>
              </a:rPr>
              <a:t>Guiden ska vara tillgänglighetsbaserad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7080AB-FDD7-431A-8AAC-1C8A61076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sz="1800" dirty="0"/>
              <a:t>När man öppnar en ”länk i ett steg” (block) faller man ur blocket men inte i Guiden. </a:t>
            </a:r>
          </a:p>
          <a:p>
            <a:r>
              <a:rPr lang="sv-SE" sz="1800" dirty="0"/>
              <a:t>Fördelarna med att ha länkarna i blocken överväger dock för att få sammanhanget. </a:t>
            </a:r>
          </a:p>
        </p:txBody>
      </p:sp>
    </p:spTree>
    <p:extLst>
      <p:ext uri="{BB962C8B-B14F-4D97-AF65-F5344CB8AC3E}">
        <p14:creationId xmlns:p14="http://schemas.microsoft.com/office/powerpoint/2010/main" val="23100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2249B1E-2CC3-44D2-870E-F000B3570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284" y="0"/>
            <a:ext cx="6097432" cy="478660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99882EA-15A6-4C90-8DE6-95D2C2F1D49B}"/>
              </a:ext>
            </a:extLst>
          </p:cNvPr>
          <p:cNvSpPr txBox="1"/>
          <p:nvPr/>
        </p:nvSpPr>
        <p:spPr>
          <a:xfrm>
            <a:off x="1523284" y="0"/>
            <a:ext cx="351647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800" b="1" dirty="0">
                <a:hlinkClick r:id="rId4"/>
              </a:rPr>
              <a:t>Guide –</a:t>
            </a:r>
          </a:p>
          <a:p>
            <a:r>
              <a:rPr lang="sv-SE" sz="1800" b="1" dirty="0">
                <a:hlinkClick r:id="rId4"/>
              </a:rPr>
              <a:t>Medarbetarenkät/Metodguide</a:t>
            </a:r>
          </a:p>
          <a:p>
            <a:r>
              <a:rPr lang="sv-SE" sz="1800" b="1" dirty="0">
                <a:hlinkClick r:id="rId4"/>
              </a:rPr>
              <a:t>Även patientsäkerhetsenkät</a:t>
            </a:r>
            <a:endParaRPr lang="sv-SE" sz="1800" b="1" dirty="0"/>
          </a:p>
        </p:txBody>
      </p:sp>
    </p:spTree>
    <p:extLst>
      <p:ext uri="{BB962C8B-B14F-4D97-AF65-F5344CB8AC3E}">
        <p14:creationId xmlns:p14="http://schemas.microsoft.com/office/powerpoint/2010/main" val="426191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ruta 19">
            <a:extLst>
              <a:ext uri="{FF2B5EF4-FFF2-40B4-BE49-F238E27FC236}">
                <a16:creationId xmlns:a16="http://schemas.microsoft.com/office/drawing/2014/main" id="{CB917AAF-A160-4903-9420-6AB610C65EEA}"/>
              </a:ext>
            </a:extLst>
          </p:cNvPr>
          <p:cNvSpPr txBox="1"/>
          <p:nvPr/>
        </p:nvSpPr>
        <p:spPr>
          <a:xfrm>
            <a:off x="464123" y="189529"/>
            <a:ext cx="8584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sv-SE" sz="1600" b="1" dirty="0">
                <a:solidFill>
                  <a:srgbClr val="004870"/>
                </a:solidFill>
              </a:rPr>
              <a:t>Hur ni kan arbeta med  enkätresultatet 2019 med koppling till 2017 års handlingsplan </a:t>
            </a:r>
          </a:p>
          <a:p>
            <a:pPr algn="ctr"/>
            <a:r>
              <a:rPr lang="sv-SE" sz="1600" b="1" dirty="0">
                <a:solidFill>
                  <a:srgbClr val="004870"/>
                </a:solidFill>
              </a:rPr>
              <a:t>Arbeta i smågrupper (4-6 personer)  inför summering i storgrupp</a:t>
            </a:r>
          </a:p>
          <a:p>
            <a:pPr algn="ctr"/>
            <a:r>
              <a:rPr lang="sv-SE" sz="1600" b="1" dirty="0">
                <a:solidFill>
                  <a:srgbClr val="004870"/>
                </a:solidFill>
              </a:rPr>
              <a:t> Samma upplägg kan användas för arbete med patientsäkerhetsenkäten</a:t>
            </a:r>
          </a:p>
          <a:p>
            <a:pPr algn="ctr"/>
            <a:endParaRPr lang="sv-SE" sz="1600" b="1" dirty="0">
              <a:solidFill>
                <a:srgbClr val="004870"/>
              </a:solidFill>
            </a:endParaRPr>
          </a:p>
          <a:p>
            <a:endParaRPr lang="sv-SE" sz="1600" b="1" dirty="0">
              <a:solidFill>
                <a:srgbClr val="004870"/>
              </a:solidFill>
            </a:endParaRPr>
          </a:p>
        </p:txBody>
      </p:sp>
      <p:sp>
        <p:nvSpPr>
          <p:cNvPr id="25" name="Rektangel: rundade hörn 24">
            <a:extLst>
              <a:ext uri="{FF2B5EF4-FFF2-40B4-BE49-F238E27FC236}">
                <a16:creationId xmlns:a16="http://schemas.microsoft.com/office/drawing/2014/main" id="{2281A8D8-F0A2-476D-B792-800F88BD0301}"/>
              </a:ext>
            </a:extLst>
          </p:cNvPr>
          <p:cNvSpPr/>
          <p:nvPr/>
        </p:nvSpPr>
        <p:spPr>
          <a:xfrm>
            <a:off x="367524" y="1512968"/>
            <a:ext cx="2744034" cy="10365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1) </a:t>
            </a:r>
          </a:p>
          <a:p>
            <a:pPr algn="ctr"/>
            <a:r>
              <a:rPr lang="sv-SE" dirty="0"/>
              <a:t>Alla läser igenom handlingsplanen för 2017</a:t>
            </a:r>
          </a:p>
          <a:p>
            <a:pPr algn="ctr"/>
            <a:endParaRPr lang="sv-SE" dirty="0"/>
          </a:p>
        </p:txBody>
      </p:sp>
      <p:sp>
        <p:nvSpPr>
          <p:cNvPr id="26" name="Rektangel: rundade hörn 25">
            <a:extLst>
              <a:ext uri="{FF2B5EF4-FFF2-40B4-BE49-F238E27FC236}">
                <a16:creationId xmlns:a16="http://schemas.microsoft.com/office/drawing/2014/main" id="{DB60F1C6-3BBD-4162-BC77-3149032ACE53}"/>
              </a:ext>
            </a:extLst>
          </p:cNvPr>
          <p:cNvSpPr/>
          <p:nvPr/>
        </p:nvSpPr>
        <p:spPr>
          <a:xfrm>
            <a:off x="3199983" y="1505377"/>
            <a:ext cx="2744034" cy="10365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2)</a:t>
            </a:r>
          </a:p>
          <a:p>
            <a:pPr algn="ctr"/>
            <a:r>
              <a:rPr lang="sv-SE" dirty="0"/>
              <a:t>Diskutera i gruppen vad som hänt sedan 2017</a:t>
            </a:r>
          </a:p>
          <a:p>
            <a:pPr algn="ctr"/>
            <a:endParaRPr lang="sv-SE" dirty="0"/>
          </a:p>
        </p:txBody>
      </p:sp>
      <p:sp>
        <p:nvSpPr>
          <p:cNvPr id="27" name="Rektangel: rundade hörn 26">
            <a:extLst>
              <a:ext uri="{FF2B5EF4-FFF2-40B4-BE49-F238E27FC236}">
                <a16:creationId xmlns:a16="http://schemas.microsoft.com/office/drawing/2014/main" id="{4FAB3268-DE34-4026-A832-F38A20538FFB}"/>
              </a:ext>
            </a:extLst>
          </p:cNvPr>
          <p:cNvSpPr/>
          <p:nvPr/>
        </p:nvSpPr>
        <p:spPr>
          <a:xfrm>
            <a:off x="6032442" y="1512968"/>
            <a:ext cx="2744034" cy="10365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3) </a:t>
            </a:r>
          </a:p>
          <a:p>
            <a:pPr algn="ctr"/>
            <a:r>
              <a:rPr lang="sv-SE" dirty="0"/>
              <a:t>Vad kan avslutas </a:t>
            </a:r>
          </a:p>
          <a:p>
            <a:pPr algn="ctr"/>
            <a:r>
              <a:rPr lang="sv-SE" dirty="0"/>
              <a:t>och </a:t>
            </a:r>
          </a:p>
          <a:p>
            <a:pPr algn="ctr"/>
            <a:r>
              <a:rPr lang="sv-SE" dirty="0"/>
              <a:t>vad behöver fortsatt utveckling</a:t>
            </a:r>
          </a:p>
          <a:p>
            <a:pPr algn="ctr"/>
            <a:endParaRPr lang="sv-SE" dirty="0"/>
          </a:p>
        </p:txBody>
      </p:sp>
      <p:sp>
        <p:nvSpPr>
          <p:cNvPr id="28" name="Rektangel: rundade hörn 27">
            <a:extLst>
              <a:ext uri="{FF2B5EF4-FFF2-40B4-BE49-F238E27FC236}">
                <a16:creationId xmlns:a16="http://schemas.microsoft.com/office/drawing/2014/main" id="{63C9C1CD-D2D9-41FC-B817-8B41A91E7F60}"/>
              </a:ext>
            </a:extLst>
          </p:cNvPr>
          <p:cNvSpPr/>
          <p:nvPr/>
        </p:nvSpPr>
        <p:spPr>
          <a:xfrm>
            <a:off x="367524" y="3265936"/>
            <a:ext cx="2744034" cy="10365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4) </a:t>
            </a:r>
          </a:p>
          <a:p>
            <a:pPr algn="ctr"/>
            <a:r>
              <a:rPr lang="sv-SE" dirty="0"/>
              <a:t>Se de prioriterade frågorna från 2017 och jämför med resultatet för 2019</a:t>
            </a:r>
          </a:p>
          <a:p>
            <a:pPr algn="ctr"/>
            <a:endParaRPr lang="sv-SE" dirty="0"/>
          </a:p>
        </p:txBody>
      </p:sp>
      <p:sp>
        <p:nvSpPr>
          <p:cNvPr id="29" name="Rektangel: rundade hörn 28">
            <a:extLst>
              <a:ext uri="{FF2B5EF4-FFF2-40B4-BE49-F238E27FC236}">
                <a16:creationId xmlns:a16="http://schemas.microsoft.com/office/drawing/2014/main" id="{F95E8FB1-C2FC-4EBD-A770-803258928F84}"/>
              </a:ext>
            </a:extLst>
          </p:cNvPr>
          <p:cNvSpPr/>
          <p:nvPr/>
        </p:nvSpPr>
        <p:spPr>
          <a:xfrm>
            <a:off x="3199983" y="3265936"/>
            <a:ext cx="2744034" cy="10365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5) </a:t>
            </a:r>
          </a:p>
          <a:p>
            <a:pPr algn="ctr"/>
            <a:r>
              <a:rPr lang="sv-SE" dirty="0"/>
              <a:t>Summera i storgrupp från samtliga grupper</a:t>
            </a:r>
          </a:p>
          <a:p>
            <a:pPr algn="ctr"/>
            <a:endParaRPr lang="sv-SE" dirty="0"/>
          </a:p>
        </p:txBody>
      </p:sp>
      <p:sp>
        <p:nvSpPr>
          <p:cNvPr id="30" name="Rektangel: rundade hörn 29">
            <a:extLst>
              <a:ext uri="{FF2B5EF4-FFF2-40B4-BE49-F238E27FC236}">
                <a16:creationId xmlns:a16="http://schemas.microsoft.com/office/drawing/2014/main" id="{D198F742-81FD-4685-9CE6-0C86E8DC15FF}"/>
              </a:ext>
            </a:extLst>
          </p:cNvPr>
          <p:cNvSpPr/>
          <p:nvPr/>
        </p:nvSpPr>
        <p:spPr>
          <a:xfrm>
            <a:off x="6032442" y="3265936"/>
            <a:ext cx="2882183" cy="10365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6) </a:t>
            </a:r>
          </a:p>
          <a:p>
            <a:pPr algn="ctr"/>
            <a:r>
              <a:rPr lang="sv-SE" dirty="0"/>
              <a:t>Besluta i storgrupp </a:t>
            </a:r>
          </a:p>
          <a:p>
            <a:pPr algn="ctr"/>
            <a:r>
              <a:rPr lang="sv-SE" dirty="0"/>
              <a:t>vad som kan avslutas och </a:t>
            </a:r>
          </a:p>
          <a:p>
            <a:pPr algn="ctr"/>
            <a:r>
              <a:rPr lang="sv-SE" dirty="0"/>
              <a:t>vad som behöver fortsatt utveckling </a:t>
            </a:r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940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FD5E339D-7986-4705-B89B-1CFFA287FF43}"/>
              </a:ext>
            </a:extLst>
          </p:cNvPr>
          <p:cNvSpPr/>
          <p:nvPr/>
        </p:nvSpPr>
        <p:spPr>
          <a:xfrm>
            <a:off x="718458" y="1092217"/>
            <a:ext cx="1943660" cy="81944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1) </a:t>
            </a:r>
          </a:p>
          <a:p>
            <a:pPr algn="ctr"/>
            <a:r>
              <a:rPr lang="sv-SE" dirty="0"/>
              <a:t>Enskild reflektion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75FD4FA9-D66D-471D-94CB-F87067480938}"/>
              </a:ext>
            </a:extLst>
          </p:cNvPr>
          <p:cNvSpPr/>
          <p:nvPr/>
        </p:nvSpPr>
        <p:spPr>
          <a:xfrm>
            <a:off x="747372" y="1930529"/>
            <a:ext cx="1943660" cy="8669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2)</a:t>
            </a:r>
          </a:p>
          <a:p>
            <a:pPr algn="ctr"/>
            <a:r>
              <a:rPr lang="sv-SE" dirty="0"/>
              <a:t>Berätta och motivera ditt val av frågor för gruppen runt bordet 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B238BE2-6CD0-4C8D-A28E-E857441A2733}"/>
              </a:ext>
            </a:extLst>
          </p:cNvPr>
          <p:cNvSpPr/>
          <p:nvPr/>
        </p:nvSpPr>
        <p:spPr>
          <a:xfrm>
            <a:off x="747372" y="2851581"/>
            <a:ext cx="1943660" cy="8669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3) </a:t>
            </a:r>
          </a:p>
          <a:p>
            <a:pPr algn="ctr"/>
            <a:r>
              <a:rPr lang="sv-SE" dirty="0"/>
              <a:t>Delgrupperna enas om 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C1D1C9F5-2FDF-4418-A0CA-FF0ECA92813C}"/>
              </a:ext>
            </a:extLst>
          </p:cNvPr>
          <p:cNvSpPr/>
          <p:nvPr/>
        </p:nvSpPr>
        <p:spPr>
          <a:xfrm>
            <a:off x="6380179" y="1943787"/>
            <a:ext cx="2310205" cy="90779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5) </a:t>
            </a:r>
          </a:p>
          <a:p>
            <a:pPr algn="ctr"/>
            <a:r>
              <a:rPr lang="sv-SE" dirty="0"/>
              <a:t>Var och en går runt och sätter </a:t>
            </a:r>
            <a:r>
              <a:rPr lang="sv-SE" dirty="0">
                <a:solidFill>
                  <a:schemeClr val="bg1"/>
                </a:solidFill>
              </a:rPr>
              <a:t>ett streck, på de tre frågor som prioriteras högst</a:t>
            </a: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C0B3B4D2-6B42-4EB6-B632-991BCFEA4202}"/>
              </a:ext>
            </a:extLst>
          </p:cNvPr>
          <p:cNvSpPr/>
          <p:nvPr/>
        </p:nvSpPr>
        <p:spPr>
          <a:xfrm>
            <a:off x="6370976" y="2953759"/>
            <a:ext cx="2319407" cy="85334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6) </a:t>
            </a:r>
          </a:p>
          <a:p>
            <a:pPr algn="ctr"/>
            <a:r>
              <a:rPr lang="sv-SE" dirty="0"/>
              <a:t>De tre frågor som får mest streck prioriteras </a:t>
            </a:r>
            <a:r>
              <a:rPr lang="sv-SE" dirty="0">
                <a:solidFill>
                  <a:schemeClr val="bg1"/>
                </a:solidFill>
              </a:rPr>
              <a:t>i dialog med chefen</a:t>
            </a: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F345648D-291C-45E8-BEFA-C01FE59129AA}"/>
              </a:ext>
            </a:extLst>
          </p:cNvPr>
          <p:cNvSpPr/>
          <p:nvPr/>
        </p:nvSpPr>
        <p:spPr>
          <a:xfrm>
            <a:off x="1377263" y="3850300"/>
            <a:ext cx="1943659" cy="84123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7) </a:t>
            </a:r>
          </a:p>
          <a:p>
            <a:pPr algn="ctr"/>
            <a:r>
              <a:rPr lang="sv-SE" dirty="0"/>
              <a:t>De tre prioriterade frågorna skrivs in i handlingsplanen</a:t>
            </a:r>
          </a:p>
        </p:txBody>
      </p: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C45DEDF6-6899-469A-9BC1-857175E9DB4A}"/>
              </a:ext>
            </a:extLst>
          </p:cNvPr>
          <p:cNvSpPr/>
          <p:nvPr/>
        </p:nvSpPr>
        <p:spPr>
          <a:xfrm>
            <a:off x="3430183" y="3867650"/>
            <a:ext cx="1943659" cy="7965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8)</a:t>
            </a:r>
          </a:p>
          <a:p>
            <a:pPr algn="ctr"/>
            <a:r>
              <a:rPr lang="sv-SE" dirty="0"/>
              <a:t>Regelbunden uppföljning på APT</a:t>
            </a:r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392D9025-6DE5-465D-B111-B52433E194AA}"/>
              </a:ext>
            </a:extLst>
          </p:cNvPr>
          <p:cNvSpPr/>
          <p:nvPr/>
        </p:nvSpPr>
        <p:spPr>
          <a:xfrm>
            <a:off x="5483103" y="3856195"/>
            <a:ext cx="1832097" cy="81944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9)</a:t>
            </a:r>
          </a:p>
          <a:p>
            <a:pPr algn="ctr"/>
            <a:r>
              <a:rPr lang="sv-SE" dirty="0"/>
              <a:t>När en fråga känns klar skrivs ny fråga in i handlingsplanen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CB917AAF-A160-4903-9420-6AB610C65EEA}"/>
              </a:ext>
            </a:extLst>
          </p:cNvPr>
          <p:cNvSpPr txBox="1"/>
          <p:nvPr/>
        </p:nvSpPr>
        <p:spPr>
          <a:xfrm>
            <a:off x="221822" y="212070"/>
            <a:ext cx="858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rgbClr val="004870"/>
                </a:solidFill>
              </a:rPr>
              <a:t>B1) Arbete med Medarbetarenkäten 2019 i smågrupper (4-6 personer)  inför summering i storgrupp </a:t>
            </a:r>
          </a:p>
          <a:p>
            <a:pPr algn="ctr"/>
            <a:r>
              <a:rPr lang="sv-SE" sz="1600" b="1" dirty="0">
                <a:solidFill>
                  <a:srgbClr val="004870"/>
                </a:solidFill>
              </a:rPr>
              <a:t>Samma upplägg kan användas för arbete med patientsäkerhetsenkäten</a:t>
            </a:r>
          </a:p>
          <a:p>
            <a:endParaRPr lang="sv-SE" sz="1600" b="1" dirty="0">
              <a:solidFill>
                <a:srgbClr val="004870"/>
              </a:solidFill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E56DA1E1-EA4F-4DF1-B0C9-E8E4B61499FC}"/>
              </a:ext>
            </a:extLst>
          </p:cNvPr>
          <p:cNvSpPr/>
          <p:nvPr/>
        </p:nvSpPr>
        <p:spPr>
          <a:xfrm>
            <a:off x="3130267" y="956088"/>
            <a:ext cx="2925521" cy="2851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2" name="Rektangel: rundade hörn 31">
            <a:extLst>
              <a:ext uri="{FF2B5EF4-FFF2-40B4-BE49-F238E27FC236}">
                <a16:creationId xmlns:a16="http://schemas.microsoft.com/office/drawing/2014/main" id="{7B9C34D8-8C08-4910-B34D-3C88D65ED6CC}"/>
              </a:ext>
            </a:extLst>
          </p:cNvPr>
          <p:cNvSpPr/>
          <p:nvPr/>
        </p:nvSpPr>
        <p:spPr>
          <a:xfrm>
            <a:off x="3542074" y="1302475"/>
            <a:ext cx="1943660" cy="6466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En fråga att värna om</a:t>
            </a:r>
          </a:p>
        </p:txBody>
      </p:sp>
      <p:sp>
        <p:nvSpPr>
          <p:cNvPr id="33" name="Rektangel: rundade hörn 32">
            <a:extLst>
              <a:ext uri="{FF2B5EF4-FFF2-40B4-BE49-F238E27FC236}">
                <a16:creationId xmlns:a16="http://schemas.microsoft.com/office/drawing/2014/main" id="{608185F2-48D0-41CD-A258-7D7F5711C207}"/>
              </a:ext>
            </a:extLst>
          </p:cNvPr>
          <p:cNvSpPr/>
          <p:nvPr/>
        </p:nvSpPr>
        <p:spPr>
          <a:xfrm>
            <a:off x="3550000" y="2092208"/>
            <a:ext cx="1991850" cy="6409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En fråga att förbättra</a:t>
            </a:r>
          </a:p>
        </p:txBody>
      </p:sp>
      <p:sp>
        <p:nvSpPr>
          <p:cNvPr id="34" name="Rektangel: rundade hörn 33">
            <a:extLst>
              <a:ext uri="{FF2B5EF4-FFF2-40B4-BE49-F238E27FC236}">
                <a16:creationId xmlns:a16="http://schemas.microsoft.com/office/drawing/2014/main" id="{2B143CFA-0BCC-4F84-B70A-E773B628C38B}"/>
              </a:ext>
            </a:extLst>
          </p:cNvPr>
          <p:cNvSpPr/>
          <p:nvPr/>
        </p:nvSpPr>
        <p:spPr>
          <a:xfrm>
            <a:off x="3430184" y="2863088"/>
            <a:ext cx="1943660" cy="6466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Rektangel: rundade hörn 34">
            <a:extLst>
              <a:ext uri="{FF2B5EF4-FFF2-40B4-BE49-F238E27FC236}">
                <a16:creationId xmlns:a16="http://schemas.microsoft.com/office/drawing/2014/main" id="{E8CD0512-A500-485B-9665-5B355869F377}"/>
              </a:ext>
            </a:extLst>
          </p:cNvPr>
          <p:cNvSpPr/>
          <p:nvPr/>
        </p:nvSpPr>
        <p:spPr>
          <a:xfrm>
            <a:off x="3896573" y="2876173"/>
            <a:ext cx="1846614" cy="6409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2" name="Höger klammerparentes 41">
            <a:extLst>
              <a:ext uri="{FF2B5EF4-FFF2-40B4-BE49-F238E27FC236}">
                <a16:creationId xmlns:a16="http://schemas.microsoft.com/office/drawing/2014/main" id="{F5A03E86-41BC-4C09-96FD-334002A9E575}"/>
              </a:ext>
            </a:extLst>
          </p:cNvPr>
          <p:cNvSpPr/>
          <p:nvPr/>
        </p:nvSpPr>
        <p:spPr>
          <a:xfrm>
            <a:off x="2349093" y="1024076"/>
            <a:ext cx="771971" cy="2783032"/>
          </a:xfrm>
          <a:prstGeom prst="rightBrace">
            <a:avLst>
              <a:gd name="adj1" fmla="val 8333"/>
              <a:gd name="adj2" fmla="val 5289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el: rundade hörn 44">
            <a:extLst>
              <a:ext uri="{FF2B5EF4-FFF2-40B4-BE49-F238E27FC236}">
                <a16:creationId xmlns:a16="http://schemas.microsoft.com/office/drawing/2014/main" id="{18F35EC1-E1A3-4440-93D0-30BA8043FD14}"/>
              </a:ext>
            </a:extLst>
          </p:cNvPr>
          <p:cNvSpPr/>
          <p:nvPr/>
        </p:nvSpPr>
        <p:spPr>
          <a:xfrm>
            <a:off x="6353506" y="1078254"/>
            <a:ext cx="2310204" cy="81944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4) </a:t>
            </a:r>
          </a:p>
          <a:p>
            <a:pPr algn="ctr"/>
            <a:r>
              <a:rPr lang="sv-SE" dirty="0"/>
              <a:t>De prioriterade frågorna sätts upp på blädderblock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5AB1AE39-5646-4C56-BEFA-726CF5DDCA7A}"/>
              </a:ext>
            </a:extLst>
          </p:cNvPr>
          <p:cNvSpPr txBox="1"/>
          <p:nvPr/>
        </p:nvSpPr>
        <p:spPr>
          <a:xfrm>
            <a:off x="3645359" y="3036382"/>
            <a:ext cx="8986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VALFRITT</a:t>
            </a: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FE53BBE0-9FF0-4F87-9946-8F7A55C127AB}"/>
              </a:ext>
            </a:extLst>
          </p:cNvPr>
          <p:cNvCxnSpPr>
            <a:cxnSpLocks/>
          </p:cNvCxnSpPr>
          <p:nvPr/>
        </p:nvCxnSpPr>
        <p:spPr>
          <a:xfrm flipH="1" flipV="1">
            <a:off x="5529837" y="1683510"/>
            <a:ext cx="845922" cy="52055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pilkoppling 35">
            <a:extLst>
              <a:ext uri="{FF2B5EF4-FFF2-40B4-BE49-F238E27FC236}">
                <a16:creationId xmlns:a16="http://schemas.microsoft.com/office/drawing/2014/main" id="{CC02EEBF-B4C1-4138-9CB5-EA71C7F77C39}"/>
              </a:ext>
            </a:extLst>
          </p:cNvPr>
          <p:cNvCxnSpPr>
            <a:cxnSpLocks/>
          </p:cNvCxnSpPr>
          <p:nvPr/>
        </p:nvCxnSpPr>
        <p:spPr>
          <a:xfrm flipH="1" flipV="1">
            <a:off x="5562070" y="2395274"/>
            <a:ext cx="818110" cy="4933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pilkoppling 36">
            <a:extLst>
              <a:ext uri="{FF2B5EF4-FFF2-40B4-BE49-F238E27FC236}">
                <a16:creationId xmlns:a16="http://schemas.microsoft.com/office/drawing/2014/main" id="{D117267B-FAA0-4C4D-814E-3A8C72C34B08}"/>
              </a:ext>
            </a:extLst>
          </p:cNvPr>
          <p:cNvCxnSpPr>
            <a:cxnSpLocks/>
          </p:cNvCxnSpPr>
          <p:nvPr/>
        </p:nvCxnSpPr>
        <p:spPr>
          <a:xfrm flipH="1">
            <a:off x="5764864" y="2615926"/>
            <a:ext cx="672459" cy="59025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8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31" grpId="0" animBg="1"/>
      <p:bldP spid="32" grpId="0" animBg="1"/>
      <p:bldP spid="33" grpId="0" animBg="1"/>
      <p:bldP spid="34" grpId="0" animBg="1"/>
      <p:bldP spid="35" grpId="0" animBg="1"/>
      <p:bldP spid="42" grpId="0" animBg="1"/>
      <p:bldP spid="45" grpId="0" animBg="1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FD5E339D-7986-4705-B89B-1CFFA287FF43}"/>
              </a:ext>
            </a:extLst>
          </p:cNvPr>
          <p:cNvSpPr/>
          <p:nvPr/>
        </p:nvSpPr>
        <p:spPr>
          <a:xfrm>
            <a:off x="606490" y="1112280"/>
            <a:ext cx="2104837" cy="7918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1) </a:t>
            </a:r>
          </a:p>
          <a:p>
            <a:pPr algn="ctr"/>
            <a:r>
              <a:rPr lang="sv-SE" dirty="0"/>
              <a:t>Sätt upp enkätresultatet på väggen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75FD4FA9-D66D-471D-94CB-F87067480938}"/>
              </a:ext>
            </a:extLst>
          </p:cNvPr>
          <p:cNvSpPr/>
          <p:nvPr/>
        </p:nvSpPr>
        <p:spPr>
          <a:xfrm>
            <a:off x="606490" y="1939860"/>
            <a:ext cx="2153607" cy="7771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2) </a:t>
            </a:r>
          </a:p>
          <a:p>
            <a:pPr algn="ctr"/>
            <a:r>
              <a:rPr lang="sv-SE" dirty="0"/>
              <a:t>Ställ en låda med skåra i där var och en lägger ner: 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B238BE2-6CD0-4C8D-A28E-E857441A2733}"/>
              </a:ext>
            </a:extLst>
          </p:cNvPr>
          <p:cNvSpPr/>
          <p:nvPr/>
        </p:nvSpPr>
        <p:spPr>
          <a:xfrm>
            <a:off x="606490" y="2750333"/>
            <a:ext cx="2153607" cy="8669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3) </a:t>
            </a:r>
          </a:p>
          <a:p>
            <a:pPr algn="ctr"/>
            <a:r>
              <a:rPr lang="sv-SE" dirty="0"/>
              <a:t> Lapparna sammanställs</a:t>
            </a: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C0B3B4D2-6B42-4EB6-B632-991BCFEA4202}"/>
              </a:ext>
            </a:extLst>
          </p:cNvPr>
          <p:cNvSpPr/>
          <p:nvPr/>
        </p:nvSpPr>
        <p:spPr>
          <a:xfrm>
            <a:off x="6266610" y="2962821"/>
            <a:ext cx="2298222" cy="85334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6) </a:t>
            </a:r>
          </a:p>
          <a:p>
            <a:pPr algn="ctr"/>
            <a:r>
              <a:rPr lang="sv-SE" dirty="0"/>
              <a:t>De frågor som får mest streck </a:t>
            </a:r>
            <a:r>
              <a:rPr lang="sv-SE" dirty="0">
                <a:solidFill>
                  <a:schemeClr val="bg1"/>
                </a:solidFill>
              </a:rPr>
              <a:t>prioriteras i dialog med chefen</a:t>
            </a: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F345648D-291C-45E8-BEFA-C01FE59129AA}"/>
              </a:ext>
            </a:extLst>
          </p:cNvPr>
          <p:cNvSpPr/>
          <p:nvPr/>
        </p:nvSpPr>
        <p:spPr>
          <a:xfrm>
            <a:off x="1855853" y="3887120"/>
            <a:ext cx="1808488" cy="84123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7) </a:t>
            </a:r>
          </a:p>
          <a:p>
            <a:pPr algn="ctr"/>
            <a:r>
              <a:rPr lang="sv-SE" dirty="0"/>
              <a:t>De tre prioriterade frågorna skrivs in i handlingsplanen</a:t>
            </a:r>
          </a:p>
        </p:txBody>
      </p: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C45DEDF6-6899-469A-9BC1-857175E9DB4A}"/>
              </a:ext>
            </a:extLst>
          </p:cNvPr>
          <p:cNvSpPr/>
          <p:nvPr/>
        </p:nvSpPr>
        <p:spPr>
          <a:xfrm>
            <a:off x="3767351" y="3918459"/>
            <a:ext cx="1808488" cy="7965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8)</a:t>
            </a:r>
          </a:p>
          <a:p>
            <a:pPr algn="ctr"/>
            <a:r>
              <a:rPr lang="sv-SE" dirty="0"/>
              <a:t>Regelbunden uppföljning på APT</a:t>
            </a:r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392D9025-6DE5-465D-B111-B52433E194AA}"/>
              </a:ext>
            </a:extLst>
          </p:cNvPr>
          <p:cNvSpPr/>
          <p:nvPr/>
        </p:nvSpPr>
        <p:spPr>
          <a:xfrm>
            <a:off x="5687730" y="3913915"/>
            <a:ext cx="2014509" cy="81944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9)</a:t>
            </a:r>
          </a:p>
          <a:p>
            <a:pPr algn="ctr"/>
            <a:r>
              <a:rPr lang="sv-SE" dirty="0"/>
              <a:t>När en fråga känns klar skrivs ny fråga in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A3D9444A-D538-4A22-9F5A-3F6134C565CE}"/>
              </a:ext>
            </a:extLst>
          </p:cNvPr>
          <p:cNvSpPr txBox="1"/>
          <p:nvPr/>
        </p:nvSpPr>
        <p:spPr>
          <a:xfrm>
            <a:off x="386027" y="241627"/>
            <a:ext cx="8052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solidFill>
                  <a:srgbClr val="004870"/>
                </a:solidFill>
              </a:rPr>
              <a:t>B2) Arbete med Medarbetarenkäten 2019  där var och en prioriterar frågor under 14 dagar</a:t>
            </a:r>
          </a:p>
          <a:p>
            <a:pPr algn="ctr"/>
            <a:r>
              <a:rPr lang="sv-SE" sz="1600" b="1" dirty="0">
                <a:solidFill>
                  <a:srgbClr val="004870"/>
                </a:solidFill>
              </a:rPr>
              <a:t>Samma upplägg kan användas för arbete med patientsäkerhetsenkäten</a:t>
            </a:r>
          </a:p>
          <a:p>
            <a:endParaRPr lang="sv-SE" sz="1600" b="1" dirty="0">
              <a:solidFill>
                <a:srgbClr val="004870"/>
              </a:solidFill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E56DA1E1-EA4F-4DF1-B0C9-E8E4B61499FC}"/>
              </a:ext>
            </a:extLst>
          </p:cNvPr>
          <p:cNvSpPr/>
          <p:nvPr/>
        </p:nvSpPr>
        <p:spPr>
          <a:xfrm>
            <a:off x="3340764" y="1172621"/>
            <a:ext cx="2722067" cy="2600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2" name="Rektangel: rundade hörn 31">
            <a:extLst>
              <a:ext uri="{FF2B5EF4-FFF2-40B4-BE49-F238E27FC236}">
                <a16:creationId xmlns:a16="http://schemas.microsoft.com/office/drawing/2014/main" id="{7B9C34D8-8C08-4910-B34D-3C88D65ED6CC}"/>
              </a:ext>
            </a:extLst>
          </p:cNvPr>
          <p:cNvSpPr/>
          <p:nvPr/>
        </p:nvSpPr>
        <p:spPr>
          <a:xfrm>
            <a:off x="3767350" y="1348479"/>
            <a:ext cx="1808489" cy="6466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En fråga att värna om</a:t>
            </a:r>
          </a:p>
        </p:txBody>
      </p:sp>
      <p:sp>
        <p:nvSpPr>
          <p:cNvPr id="33" name="Rektangel: rundade hörn 32">
            <a:extLst>
              <a:ext uri="{FF2B5EF4-FFF2-40B4-BE49-F238E27FC236}">
                <a16:creationId xmlns:a16="http://schemas.microsoft.com/office/drawing/2014/main" id="{608185F2-48D0-41CD-A258-7D7F5711C207}"/>
              </a:ext>
            </a:extLst>
          </p:cNvPr>
          <p:cNvSpPr/>
          <p:nvPr/>
        </p:nvSpPr>
        <p:spPr>
          <a:xfrm>
            <a:off x="3812497" y="2085557"/>
            <a:ext cx="1808489" cy="6409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En fråga att förbättra</a:t>
            </a:r>
          </a:p>
        </p:txBody>
      </p:sp>
      <p:sp>
        <p:nvSpPr>
          <p:cNvPr id="34" name="Rektangel: rundade hörn 33">
            <a:extLst>
              <a:ext uri="{FF2B5EF4-FFF2-40B4-BE49-F238E27FC236}">
                <a16:creationId xmlns:a16="http://schemas.microsoft.com/office/drawing/2014/main" id="{2B143CFA-0BCC-4F84-B70A-E773B628C38B}"/>
              </a:ext>
            </a:extLst>
          </p:cNvPr>
          <p:cNvSpPr/>
          <p:nvPr/>
        </p:nvSpPr>
        <p:spPr>
          <a:xfrm>
            <a:off x="3641856" y="2873019"/>
            <a:ext cx="1718192" cy="6466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Rektangel: rundade hörn 34">
            <a:extLst>
              <a:ext uri="{FF2B5EF4-FFF2-40B4-BE49-F238E27FC236}">
                <a16:creationId xmlns:a16="http://schemas.microsoft.com/office/drawing/2014/main" id="{E8CD0512-A500-485B-9665-5B355869F377}"/>
              </a:ext>
            </a:extLst>
          </p:cNvPr>
          <p:cNvSpPr/>
          <p:nvPr/>
        </p:nvSpPr>
        <p:spPr>
          <a:xfrm>
            <a:off x="4094061" y="2885504"/>
            <a:ext cx="1718192" cy="6409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2" name="Höger klammerparentes 41">
            <a:extLst>
              <a:ext uri="{FF2B5EF4-FFF2-40B4-BE49-F238E27FC236}">
                <a16:creationId xmlns:a16="http://schemas.microsoft.com/office/drawing/2014/main" id="{F5A03E86-41BC-4C09-96FD-334002A9E575}"/>
              </a:ext>
            </a:extLst>
          </p:cNvPr>
          <p:cNvSpPr/>
          <p:nvPr/>
        </p:nvSpPr>
        <p:spPr>
          <a:xfrm>
            <a:off x="2471845" y="1033407"/>
            <a:ext cx="718285" cy="2649290"/>
          </a:xfrm>
          <a:prstGeom prst="rightBrace">
            <a:avLst>
              <a:gd name="adj1" fmla="val 8333"/>
              <a:gd name="adj2" fmla="val 5289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el: rundade hörn 44">
            <a:extLst>
              <a:ext uri="{FF2B5EF4-FFF2-40B4-BE49-F238E27FC236}">
                <a16:creationId xmlns:a16="http://schemas.microsoft.com/office/drawing/2014/main" id="{18F35EC1-E1A3-4440-93D0-30BA8043FD14}"/>
              </a:ext>
            </a:extLst>
          </p:cNvPr>
          <p:cNvSpPr/>
          <p:nvPr/>
        </p:nvSpPr>
        <p:spPr>
          <a:xfrm>
            <a:off x="6258241" y="1115827"/>
            <a:ext cx="2279269" cy="81944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4) </a:t>
            </a:r>
          </a:p>
          <a:p>
            <a:pPr algn="ctr"/>
            <a:r>
              <a:rPr lang="sv-SE" dirty="0"/>
              <a:t>Sammanställningen sätts upp på väggen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5AB1AE39-5646-4C56-BEFA-726CF5DDCA7A}"/>
              </a:ext>
            </a:extLst>
          </p:cNvPr>
          <p:cNvSpPr txBox="1"/>
          <p:nvPr/>
        </p:nvSpPr>
        <p:spPr>
          <a:xfrm>
            <a:off x="3776919" y="3045713"/>
            <a:ext cx="8361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VALFRITT</a:t>
            </a:r>
          </a:p>
        </p:txBody>
      </p: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5BBD12DA-D040-4C8D-BCF1-B394447D920A}"/>
              </a:ext>
            </a:extLst>
          </p:cNvPr>
          <p:cNvCxnSpPr>
            <a:cxnSpLocks/>
          </p:cNvCxnSpPr>
          <p:nvPr/>
        </p:nvCxnSpPr>
        <p:spPr>
          <a:xfrm flipH="1" flipV="1">
            <a:off x="5529837" y="1683510"/>
            <a:ext cx="845922" cy="52055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97EB0F7A-1726-4D6B-A94F-26E7537F40FF}"/>
              </a:ext>
            </a:extLst>
          </p:cNvPr>
          <p:cNvCxnSpPr>
            <a:cxnSpLocks/>
          </p:cNvCxnSpPr>
          <p:nvPr/>
        </p:nvCxnSpPr>
        <p:spPr>
          <a:xfrm flipH="1" flipV="1">
            <a:off x="5562070" y="2395274"/>
            <a:ext cx="818110" cy="4933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B58B1645-4258-4612-BDF6-B8BFD2A87486}"/>
              </a:ext>
            </a:extLst>
          </p:cNvPr>
          <p:cNvCxnSpPr>
            <a:cxnSpLocks/>
          </p:cNvCxnSpPr>
          <p:nvPr/>
        </p:nvCxnSpPr>
        <p:spPr>
          <a:xfrm flipH="1">
            <a:off x="5764864" y="2615926"/>
            <a:ext cx="672459" cy="59025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5515906B-3815-4FB1-9585-C9125EB64180}"/>
              </a:ext>
            </a:extLst>
          </p:cNvPr>
          <p:cNvSpPr/>
          <p:nvPr/>
        </p:nvSpPr>
        <p:spPr>
          <a:xfrm>
            <a:off x="6254627" y="1995148"/>
            <a:ext cx="2310205" cy="90779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5) </a:t>
            </a:r>
          </a:p>
          <a:p>
            <a:pPr algn="ctr"/>
            <a:r>
              <a:rPr lang="sv-SE" dirty="0"/>
              <a:t>Var och en går runt och sätter </a:t>
            </a:r>
            <a:r>
              <a:rPr lang="sv-SE" dirty="0">
                <a:solidFill>
                  <a:schemeClr val="bg1"/>
                </a:solidFill>
              </a:rPr>
              <a:t>ett streck, på de tre frågor som prioriteras högst</a:t>
            </a:r>
          </a:p>
        </p:txBody>
      </p:sp>
    </p:spTree>
    <p:extLst>
      <p:ext uri="{BB962C8B-B14F-4D97-AF65-F5344CB8AC3E}">
        <p14:creationId xmlns:p14="http://schemas.microsoft.com/office/powerpoint/2010/main" val="38507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2" grpId="0" animBg="1"/>
      <p:bldP spid="45" grpId="0" animBg="1"/>
      <p:bldP spid="46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B3B0BE-88A3-406D-8BC9-F44287F9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1449669"/>
            <a:ext cx="8078400" cy="1036800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600" b="1" dirty="0">
                <a:latin typeface="+mn-lt"/>
              </a:rPr>
              <a:t>Bordsreflektion</a:t>
            </a:r>
            <a:br>
              <a:rPr lang="sv-SE" sz="3600" b="1" dirty="0">
                <a:latin typeface="+mn-lt"/>
              </a:rPr>
            </a:br>
            <a:br>
              <a:rPr lang="sv-SE" sz="3100" dirty="0"/>
            </a:br>
            <a:r>
              <a:rPr lang="sv-SE" sz="3100" dirty="0"/>
              <a:t>Botanisera i Guide Medarbetarenkät/Metodguide</a:t>
            </a:r>
            <a:br>
              <a:rPr lang="sv-SE" sz="3100" dirty="0"/>
            </a:br>
            <a:r>
              <a:rPr lang="sv-SE" sz="3100" dirty="0"/>
              <a:t>Diskutera ovan beskrivna arbetssätt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5164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>
            <a:extLst>
              <a:ext uri="{FF2B5EF4-FFF2-40B4-BE49-F238E27FC236}">
                <a16:creationId xmlns:a16="http://schemas.microsoft.com/office/drawing/2014/main" id="{86A4AD79-CD25-4F81-A069-D379BBF2FE56}"/>
              </a:ext>
            </a:extLst>
          </p:cNvPr>
          <p:cNvSpPr txBox="1"/>
          <p:nvPr/>
        </p:nvSpPr>
        <p:spPr>
          <a:xfrm>
            <a:off x="162489" y="521422"/>
            <a:ext cx="29791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dirty="0"/>
              <a:t>HR och huvudskyddsombud</a:t>
            </a:r>
          </a:p>
          <a:p>
            <a:r>
              <a:rPr lang="sv-SE" sz="1800" b="1" dirty="0"/>
              <a:t>Hur stötta i detta arbete</a:t>
            </a:r>
          </a:p>
          <a:p>
            <a:endParaRPr lang="sv-SE" sz="2000" b="1" dirty="0"/>
          </a:p>
          <a:p>
            <a:endParaRPr lang="sv-SE" sz="1600" b="1" dirty="0"/>
          </a:p>
          <a:p>
            <a:endParaRPr lang="sv-SE" sz="1400" b="1" dirty="0"/>
          </a:p>
        </p:txBody>
      </p: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5D9BA207-BEF2-4547-94C1-872A0F3D74A7}"/>
              </a:ext>
            </a:extLst>
          </p:cNvPr>
          <p:cNvCxnSpPr>
            <a:cxnSpLocks/>
          </p:cNvCxnSpPr>
          <p:nvPr/>
        </p:nvCxnSpPr>
        <p:spPr>
          <a:xfrm>
            <a:off x="2592280" y="1018583"/>
            <a:ext cx="3751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2D30887E-BF74-4802-933B-786670154CDB}"/>
              </a:ext>
            </a:extLst>
          </p:cNvPr>
          <p:cNvSpPr/>
          <p:nvPr/>
        </p:nvSpPr>
        <p:spPr>
          <a:xfrm>
            <a:off x="5842204" y="873007"/>
            <a:ext cx="2932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sv-SE" altLang="sv-SE" sz="1400" b="1" dirty="0"/>
              <a:t>med stöd av Regiongemensam Guide</a:t>
            </a:r>
          </a:p>
          <a:p>
            <a:pPr algn="ctr">
              <a:spcBef>
                <a:spcPct val="0"/>
              </a:spcBef>
            </a:pPr>
            <a:r>
              <a:rPr lang="sv-SE" altLang="sv-SE" sz="1400" b="1" dirty="0"/>
              <a:t>för hälso- och arbetsmiljöarbetet</a:t>
            </a:r>
            <a:endParaRPr lang="sv-SE" altLang="sv-SE" sz="14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AEEE4FB-08C9-4E64-8A01-21473CA8D0D8}"/>
              </a:ext>
            </a:extLst>
          </p:cNvPr>
          <p:cNvSpPr txBox="1"/>
          <p:nvPr/>
        </p:nvSpPr>
        <p:spPr>
          <a:xfrm>
            <a:off x="5279869" y="544886"/>
            <a:ext cx="357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 dirty="0"/>
              <a:t>Chefer/skyddsombud/medarbetare</a:t>
            </a:r>
          </a:p>
        </p:txBody>
      </p:sp>
      <p:sp>
        <p:nvSpPr>
          <p:cNvPr id="16" name="Parallelltrapets 15">
            <a:extLst>
              <a:ext uri="{FF2B5EF4-FFF2-40B4-BE49-F238E27FC236}">
                <a16:creationId xmlns:a16="http://schemas.microsoft.com/office/drawing/2014/main" id="{AFE0EBE7-F1CD-4CD9-B113-FD72C662F090}"/>
              </a:ext>
            </a:extLst>
          </p:cNvPr>
          <p:cNvSpPr/>
          <p:nvPr/>
        </p:nvSpPr>
        <p:spPr>
          <a:xfrm rot="10800000">
            <a:off x="3360360" y="1134617"/>
            <a:ext cx="2252606" cy="3646061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Oval 11">
            <a:extLst>
              <a:ext uri="{FF2B5EF4-FFF2-40B4-BE49-F238E27FC236}">
                <a16:creationId xmlns:a16="http://schemas.microsoft.com/office/drawing/2014/main" id="{E3925914-1910-4131-BECC-0128CBAF4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440" y="781357"/>
            <a:ext cx="2971800" cy="67021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400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ADB04566-8C41-47C4-ABFF-5FEDB5D531FC}"/>
              </a:ext>
            </a:extLst>
          </p:cNvPr>
          <p:cNvSpPr txBox="1"/>
          <p:nvPr/>
        </p:nvSpPr>
        <p:spPr>
          <a:xfrm>
            <a:off x="3073346" y="912045"/>
            <a:ext cx="2640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Hälso- och arbetsmiljöarbete</a:t>
            </a:r>
          </a:p>
          <a:p>
            <a:pPr algn="ctr"/>
            <a:r>
              <a:rPr 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praktiken </a:t>
            </a:r>
          </a:p>
        </p:txBody>
      </p:sp>
      <p:sp>
        <p:nvSpPr>
          <p:cNvPr id="28" name="Pil: uppåt 27">
            <a:extLst>
              <a:ext uri="{FF2B5EF4-FFF2-40B4-BE49-F238E27FC236}">
                <a16:creationId xmlns:a16="http://schemas.microsoft.com/office/drawing/2014/main" id="{BC710426-F26F-4DAA-8DB0-3B9DB97FE0CC}"/>
              </a:ext>
            </a:extLst>
          </p:cNvPr>
          <p:cNvSpPr/>
          <p:nvPr/>
        </p:nvSpPr>
        <p:spPr>
          <a:xfrm>
            <a:off x="4270180" y="3910525"/>
            <a:ext cx="425762" cy="7126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Pil: uppåt 28">
            <a:extLst>
              <a:ext uri="{FF2B5EF4-FFF2-40B4-BE49-F238E27FC236}">
                <a16:creationId xmlns:a16="http://schemas.microsoft.com/office/drawing/2014/main" id="{45133506-F335-4924-8F2B-56AF02B876C5}"/>
              </a:ext>
            </a:extLst>
          </p:cNvPr>
          <p:cNvSpPr/>
          <p:nvPr/>
        </p:nvSpPr>
        <p:spPr>
          <a:xfrm>
            <a:off x="4226537" y="2689720"/>
            <a:ext cx="425762" cy="7769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Pil: uppåt 29">
            <a:extLst>
              <a:ext uri="{FF2B5EF4-FFF2-40B4-BE49-F238E27FC236}">
                <a16:creationId xmlns:a16="http://schemas.microsoft.com/office/drawing/2014/main" id="{EAE98C61-03CF-4262-805B-9D96011556CF}"/>
              </a:ext>
            </a:extLst>
          </p:cNvPr>
          <p:cNvSpPr/>
          <p:nvPr/>
        </p:nvSpPr>
        <p:spPr>
          <a:xfrm>
            <a:off x="4226537" y="1611623"/>
            <a:ext cx="425762" cy="7126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ABA02A67-13A2-4A50-99F3-261F78B0A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222" y="4514557"/>
            <a:ext cx="1221679" cy="40005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spcCol="180000" rtlCol="0" anchor="ctr">
            <a:noAutofit/>
          </a:bodyPr>
          <a:lstStyle>
            <a:lvl1pPr marL="360363" marR="0" indent="-360363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  <a:cs typeface="+mn-cs"/>
              </a:defRPr>
            </a:lvl1pPr>
            <a:lvl2pPr marL="742950" marR="0" indent="-2857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  <a:cs typeface="+mn-cs"/>
              </a:defRPr>
            </a:lvl2pPr>
            <a:lvl3pPr marL="1143000" marR="0" indent="-2286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  <a:cs typeface="+mn-cs"/>
              </a:defRPr>
            </a:lvl3pPr>
            <a:lvl4pPr marL="1600200" marR="0" indent="-2286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  <a:cs typeface="+mn-cs"/>
              </a:defRPr>
            </a:lvl4pPr>
            <a:lvl5pPr marL="2057400" marR="0" indent="-2286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  <a:cs typeface="+mn-cs"/>
              </a:defRPr>
            </a:lvl5pPr>
            <a:lvl6pPr marL="2514600" indent="-2286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  <a:cs typeface="+mn-cs"/>
              </a:defRPr>
            </a:lvl6pPr>
            <a:lvl7pPr marL="2971800" indent="-2286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  <a:cs typeface="+mn-cs"/>
              </a:defRPr>
            </a:lvl7pPr>
            <a:lvl8pPr marL="3429000" indent="-2286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  <a:cs typeface="+mn-cs"/>
              </a:defRPr>
            </a:lvl8pPr>
            <a:lvl9pPr marL="3886200" indent="-2286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</a:rPr>
              <a:t>AML</a:t>
            </a:r>
          </a:p>
        </p:txBody>
      </p:sp>
      <p:sp>
        <p:nvSpPr>
          <p:cNvPr id="32" name="Oval 7">
            <a:extLst>
              <a:ext uri="{FF2B5EF4-FFF2-40B4-BE49-F238E27FC236}">
                <a16:creationId xmlns:a16="http://schemas.microsoft.com/office/drawing/2014/main" id="{2FD6BFD6-C5AA-43DA-BAF9-6110867DF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931" y="3466660"/>
            <a:ext cx="1524948" cy="400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</a:rPr>
              <a:t>AFS:ar</a:t>
            </a:r>
          </a:p>
        </p:txBody>
      </p:sp>
      <p:sp>
        <p:nvSpPr>
          <p:cNvPr id="33" name="Oval 8">
            <a:extLst>
              <a:ext uri="{FF2B5EF4-FFF2-40B4-BE49-F238E27FC236}">
                <a16:creationId xmlns:a16="http://schemas.microsoft.com/office/drawing/2014/main" id="{37F33A83-60A8-4B02-A734-82B5561E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9293" y="2257792"/>
            <a:ext cx="2000250" cy="400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</a:rPr>
              <a:t>VGR: styrdokument</a:t>
            </a:r>
            <a:endParaRPr lang="sv-SE" altLang="sv-SE" sz="1400" dirty="0">
              <a:solidFill>
                <a:schemeClr val="bg1"/>
              </a:solidFill>
            </a:endParaRP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FFA8793A-9EA2-4BDE-A481-F26AD5E96A23}"/>
              </a:ext>
            </a:extLst>
          </p:cNvPr>
          <p:cNvSpPr txBox="1"/>
          <p:nvPr/>
        </p:nvSpPr>
        <p:spPr>
          <a:xfrm>
            <a:off x="5231975" y="3387305"/>
            <a:ext cx="36467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Fokus på förebyggande arbete, </a:t>
            </a:r>
            <a:br>
              <a:rPr lang="sv-SE" sz="1400" b="1" dirty="0"/>
            </a:br>
            <a:r>
              <a:rPr lang="sv-SE" sz="1400" dirty="0"/>
              <a:t>Ex: Systematiskt arbetsmiljöarbete/SAM, </a:t>
            </a:r>
            <a:br>
              <a:rPr lang="sv-SE" sz="1400" dirty="0"/>
            </a:br>
            <a:r>
              <a:rPr lang="sv-SE" sz="1400" dirty="0"/>
              <a:t>Arbetsplatsens utformning, </a:t>
            </a:r>
          </a:p>
          <a:p>
            <a:r>
              <a:rPr lang="sv-SE" sz="1400" dirty="0"/>
              <a:t>Belastningsergonomi, Organisatorisk och social </a:t>
            </a:r>
            <a:br>
              <a:rPr lang="sv-SE" sz="1400" dirty="0"/>
            </a:br>
            <a:r>
              <a:rPr lang="sv-SE" sz="1400" dirty="0"/>
              <a:t>arbetsmiljö/OSA,  Arbetsanpassning och </a:t>
            </a:r>
            <a:br>
              <a:rPr lang="sv-SE" sz="1400" dirty="0"/>
            </a:br>
            <a:r>
              <a:rPr lang="sv-SE" sz="1400" dirty="0"/>
              <a:t>Rehabilitering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92CCA70E-C0E7-45A4-87E3-33FE30A2319F}"/>
              </a:ext>
            </a:extLst>
          </p:cNvPr>
          <p:cNvSpPr txBox="1"/>
          <p:nvPr/>
        </p:nvSpPr>
        <p:spPr>
          <a:xfrm>
            <a:off x="5438731" y="2247299"/>
            <a:ext cx="2836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Fokus på hälsofrämjande arbete </a:t>
            </a:r>
            <a:br>
              <a:rPr lang="sv-SE" sz="1400" b="1" dirty="0"/>
            </a:br>
            <a:r>
              <a:rPr lang="sv-SE" sz="1400" dirty="0"/>
              <a:t>Ex Medarbetarpolicyn, ej lagstadgad</a:t>
            </a:r>
          </a:p>
          <a:p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49856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B3B0BE-88A3-406D-8BC9-F44287F9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87" y="2053350"/>
            <a:ext cx="8078400" cy="1036800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600" b="1" dirty="0">
                <a:latin typeface="+mn-lt"/>
              </a:rPr>
              <a:t>Bordsreflektion</a:t>
            </a:r>
            <a:br>
              <a:rPr lang="sv-SE" sz="3600" b="1" dirty="0">
                <a:latin typeface="+mn-lt"/>
              </a:rPr>
            </a:br>
            <a:br>
              <a:rPr lang="sv-SE" sz="3100" dirty="0"/>
            </a:br>
            <a:r>
              <a:rPr lang="sv-SE" sz="2700" dirty="0"/>
              <a:t>Hur implementerar ni Guiden för hälso- och arbetsmiljöarbete till chefer och skyddsombud</a:t>
            </a:r>
            <a:br>
              <a:rPr lang="sv-SE" sz="2700" dirty="0"/>
            </a:br>
            <a:r>
              <a:rPr lang="sv-SE" sz="2700" dirty="0"/>
              <a:t>på hemmaplan, utifrån era unika förutsättningar 2020?</a:t>
            </a:r>
          </a:p>
        </p:txBody>
      </p:sp>
    </p:spTree>
    <p:extLst>
      <p:ext uri="{BB962C8B-B14F-4D97-AF65-F5344CB8AC3E}">
        <p14:creationId xmlns:p14="http://schemas.microsoft.com/office/powerpoint/2010/main" val="3343992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517EF3-B04D-4E65-A8DB-AF29D5A1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Avslutande Bordsreflektion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B41945-2453-4E56-9012-66907BE53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sz="2400" dirty="0"/>
              <a:t>Gå igenom guiderna och se om ni bedömer att det är någon guide som fattas utifrån behov som finns i verksamheten</a:t>
            </a:r>
          </a:p>
          <a:p>
            <a:pPr marL="0" indent="0" algn="ctr">
              <a:buNone/>
            </a:pPr>
            <a:endParaRPr lang="sv-SE" sz="2400" dirty="0"/>
          </a:p>
          <a:p>
            <a:pPr marL="0" indent="0" algn="ctr">
              <a:buNone/>
            </a:pPr>
            <a:r>
              <a:rPr lang="sv-SE" sz="2400" dirty="0"/>
              <a:t>Hur kan vi utveckla arbetssätt/ kommunikationsvägar </a:t>
            </a:r>
          </a:p>
          <a:p>
            <a:pPr marL="0" indent="0" algn="ctr">
              <a:buNone/>
            </a:pPr>
            <a:r>
              <a:rPr lang="sv-SE" sz="2400" dirty="0"/>
              <a:t>mellan verksamhet och ansvariga för guiden?</a:t>
            </a:r>
          </a:p>
        </p:txBody>
      </p:sp>
    </p:spTree>
    <p:extLst>
      <p:ext uri="{BB962C8B-B14F-4D97-AF65-F5344CB8AC3E}">
        <p14:creationId xmlns:p14="http://schemas.microsoft.com/office/powerpoint/2010/main" val="135615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857BC6-0790-408D-B7D2-9BFF1BA8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25" y="517178"/>
            <a:ext cx="8375744" cy="591686"/>
          </a:xfrm>
        </p:spPr>
        <p:txBody>
          <a:bodyPr>
            <a:normAutofit fontScale="90000"/>
          </a:bodyPr>
          <a:lstStyle/>
          <a:p>
            <a:r>
              <a:rPr lang="sv-SE" altLang="sv-SE" sz="3100" dirty="0">
                <a:latin typeface="+mn-lt"/>
                <a:cs typeface="Arial" panose="020B0604020202020204" pitchFamily="34" charset="0"/>
              </a:rPr>
              <a:t>Syftet med introduktionsutbildningen är:</a:t>
            </a:r>
            <a:br>
              <a:rPr lang="sv-SE" altLang="sv-SE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D4365B-3B1F-4F42-AEA1-03DB5EC8E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0" y="1108864"/>
            <a:ext cx="8078400" cy="2700000"/>
          </a:xfrm>
        </p:spPr>
        <p:txBody>
          <a:bodyPr/>
          <a:lstStyle/>
          <a:p>
            <a:r>
              <a:rPr lang="sv-SE" sz="1800" dirty="0"/>
              <a:t>Att skapa goda förutsättningar för er som ska introducera Guiden för chefer och skyddsombud inom egen förvaltning/bolag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Att alla förvaltningar/bolag får ett enhetligt introduktionsmaterial att utgå ifrån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Att visa exempel på hur ni praktiskt kan gå tillväga vid arbete med resultatet av medarbetarenkäten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Att få och diskutera tips och idéer hur man kan implementera Guiden på hemmaplan</a:t>
            </a:r>
          </a:p>
          <a:p>
            <a:endParaRPr lang="sv-SE" sz="1800" b="1" dirty="0"/>
          </a:p>
        </p:txBody>
      </p:sp>
    </p:spTree>
    <p:extLst>
      <p:ext uri="{BB962C8B-B14F-4D97-AF65-F5344CB8AC3E}">
        <p14:creationId xmlns:p14="http://schemas.microsoft.com/office/powerpoint/2010/main" val="57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857BC6-0790-408D-B7D2-9BFF1BA8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25" y="517178"/>
            <a:ext cx="8375744" cy="591686"/>
          </a:xfrm>
        </p:spPr>
        <p:txBody>
          <a:bodyPr>
            <a:normAutofit fontScale="90000"/>
          </a:bodyPr>
          <a:lstStyle/>
          <a:p>
            <a:r>
              <a:rPr lang="sv-SE" altLang="sv-SE" sz="3100" dirty="0">
                <a:latin typeface="+mn-lt"/>
                <a:cs typeface="Arial" panose="020B0604020202020204" pitchFamily="34" charset="0"/>
              </a:rPr>
              <a:t>”Bakgrund till och framtagande av Guide”</a:t>
            </a:r>
            <a:br>
              <a:rPr lang="sv-SE" altLang="sv-SE" sz="3100" dirty="0">
                <a:latin typeface="+mn-lt"/>
                <a:cs typeface="Arial" panose="020B0604020202020204" pitchFamily="34" charset="0"/>
              </a:rPr>
            </a:br>
            <a:br>
              <a:rPr lang="sv-SE" altLang="sv-SE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200" b="1" dirty="0">
                <a:latin typeface="+mn-lt"/>
              </a:rPr>
              <a:t>Varför ska vi ha en Regiongemensam Guide för hälso- och arbetsmiljöarbete?</a:t>
            </a:r>
            <a:br>
              <a:rPr lang="sv-SE" sz="2000" dirty="0"/>
            </a:br>
            <a:endParaRPr lang="sv-SE" sz="2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D4365B-3B1F-4F42-AEA1-03DB5EC8E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0" y="1587729"/>
            <a:ext cx="8078400" cy="2700000"/>
          </a:xfrm>
        </p:spPr>
        <p:txBody>
          <a:bodyPr/>
          <a:lstStyle/>
          <a:p>
            <a:r>
              <a:rPr lang="sv-SE" sz="1800" dirty="0"/>
              <a:t>Hälso- och arbetsmiljöarbetet får en </a:t>
            </a:r>
            <a:r>
              <a:rPr lang="sv-SE" sz="1800" b="1" dirty="0"/>
              <a:t>tydligare plattform inom Västra Götalandsregionen</a:t>
            </a:r>
          </a:p>
          <a:p>
            <a:pPr marL="0" indent="0">
              <a:buNone/>
            </a:pPr>
            <a:r>
              <a:rPr lang="sv-SE" sz="1800" b="1" dirty="0"/>
              <a:t> </a:t>
            </a:r>
            <a:endParaRPr lang="sv-SE" sz="1800" dirty="0"/>
          </a:p>
          <a:p>
            <a:r>
              <a:rPr lang="sv-SE" sz="1800" b="1" dirty="0"/>
              <a:t>Undvika dubbelarbete</a:t>
            </a:r>
            <a:r>
              <a:rPr lang="sv-SE" sz="1800" dirty="0"/>
              <a:t>, d.v.s. att varje förvaltning eller bolag tar fram samma material som kan finnas i den Regiongemensamma Guiden</a:t>
            </a:r>
          </a:p>
          <a:p>
            <a:pPr marL="0" indent="0">
              <a:buNone/>
            </a:pPr>
            <a:r>
              <a:rPr lang="sv-SE" sz="1800" dirty="0"/>
              <a:t> </a:t>
            </a:r>
          </a:p>
          <a:p>
            <a:r>
              <a:rPr lang="sv-SE" sz="1800" b="1" dirty="0"/>
              <a:t>Att man känner igen sig </a:t>
            </a:r>
            <a:r>
              <a:rPr lang="sv-SE" sz="1800" dirty="0"/>
              <a:t>i hälso- och arbetsmiljöarbetet </a:t>
            </a:r>
            <a:r>
              <a:rPr lang="sv-SE" sz="1800" b="1" dirty="0"/>
              <a:t>vid byte av tjänst </a:t>
            </a:r>
            <a:r>
              <a:rPr lang="sv-SE" sz="1800" dirty="0"/>
              <a:t>mellan förvaltningar och bolag inom Västra Götalandsregionen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15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857BC6-0790-408D-B7D2-9BFF1BA8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25" y="517178"/>
            <a:ext cx="8391646" cy="591686"/>
          </a:xfrm>
        </p:spPr>
        <p:txBody>
          <a:bodyPr>
            <a:normAutofit fontScale="90000"/>
          </a:bodyPr>
          <a:lstStyle/>
          <a:p>
            <a:r>
              <a:rPr lang="sv-SE" altLang="sv-SE" sz="3100" dirty="0">
                <a:latin typeface="+mn-lt"/>
                <a:cs typeface="Arial" panose="020B0604020202020204" pitchFamily="34" charset="0"/>
              </a:rPr>
              <a:t>”Bakgrund till och framtagande av Guiden”</a:t>
            </a:r>
            <a:br>
              <a:rPr lang="sv-SE" altLang="sv-SE" sz="3100" dirty="0">
                <a:latin typeface="+mn-lt"/>
                <a:cs typeface="Arial" panose="020B0604020202020204" pitchFamily="34" charset="0"/>
              </a:rPr>
            </a:br>
            <a:br>
              <a:rPr lang="sv-SE" altLang="sv-SE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200" b="1" dirty="0">
                <a:latin typeface="+mn-lt"/>
              </a:rPr>
              <a:t>Varför ska vi ha en Regiongemensam Guide för hälso- och arbetsmiljöarbete?</a:t>
            </a:r>
            <a:br>
              <a:rPr lang="sv-SE" sz="2200" dirty="0">
                <a:latin typeface="+mn-lt"/>
              </a:rPr>
            </a:br>
            <a:endParaRPr lang="sv-SE" sz="2200" dirty="0">
              <a:latin typeface="+mn-lt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D4365B-3B1F-4F42-AEA1-03DB5EC8E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0" y="1587729"/>
            <a:ext cx="8078400" cy="2700000"/>
          </a:xfrm>
        </p:spPr>
        <p:txBody>
          <a:bodyPr/>
          <a:lstStyle/>
          <a:p>
            <a:r>
              <a:rPr lang="sv-SE" sz="1800" b="1" dirty="0"/>
              <a:t>Nya Guider </a:t>
            </a:r>
            <a:r>
              <a:rPr lang="sv-SE" sz="1800" dirty="0"/>
              <a:t>distribueras till alla förvaltningar och bolag samtidigt 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Utgå från en </a:t>
            </a:r>
            <a:r>
              <a:rPr lang="sv-SE" sz="1800" b="1" dirty="0"/>
              <a:t>Regiongemensam Guide </a:t>
            </a:r>
            <a:r>
              <a:rPr lang="sv-SE" sz="1800" dirty="0"/>
              <a:t>för hälso-och arbetsmiljöarbetet exempelvis vid de </a:t>
            </a:r>
            <a:r>
              <a:rPr lang="sv-SE" sz="1800" b="1" dirty="0"/>
              <a:t>Regiongemensamma utbildningarna för hälso- och arbetsmiljöarbete</a:t>
            </a:r>
            <a:r>
              <a:rPr lang="sv-SE" sz="1800" dirty="0"/>
              <a:t>. Detta ökar kvaliteten i utbildningarna 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En </a:t>
            </a:r>
            <a:r>
              <a:rPr lang="sv-SE" sz="1800" b="1" dirty="0"/>
              <a:t>Regiongemensam Guide </a:t>
            </a:r>
            <a:r>
              <a:rPr lang="sv-SE" sz="1800" dirty="0"/>
              <a:t>för hälso- och arbetsmiljöarbetet är en styrka vid en </a:t>
            </a:r>
            <a:r>
              <a:rPr lang="sv-SE" sz="1800" b="1" dirty="0"/>
              <a:t>intern eller extern granskning </a:t>
            </a:r>
            <a:r>
              <a:rPr lang="sv-SE" sz="1800" dirty="0"/>
              <a:t>från exempelvis ”Intern revision” och Arbetsmiljöverket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888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DBA1FDE-CD33-4D7D-965A-FFB01AA73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759" y="0"/>
            <a:ext cx="5992742" cy="4915677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4DB2D4C-25AB-4AEB-B298-BEE25EAD37EF}"/>
              </a:ext>
            </a:extLst>
          </p:cNvPr>
          <p:cNvSpPr txBox="1"/>
          <p:nvPr/>
        </p:nvSpPr>
        <p:spPr>
          <a:xfrm>
            <a:off x="0" y="227823"/>
            <a:ext cx="15691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Utseende nov 2015</a:t>
            </a:r>
          </a:p>
        </p:txBody>
      </p:sp>
    </p:spTree>
    <p:extLst>
      <p:ext uri="{BB962C8B-B14F-4D97-AF65-F5344CB8AC3E}">
        <p14:creationId xmlns:p14="http://schemas.microsoft.com/office/powerpoint/2010/main" val="121608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316731-8194-40BF-BC76-F9E2451D9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1359"/>
            <a:ext cx="8078400" cy="994172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+mn-lt"/>
              </a:rPr>
              <a:t>Guide för hälso- och arbetsmiljöarbete 2016-2019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1E6741-C8B9-4D20-8D34-8DBA4E59A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7609"/>
            <a:ext cx="8078400" cy="3223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1800" b="1" dirty="0"/>
              <a:t>Intern uppföljning angående önskemål från användare att:</a:t>
            </a:r>
          </a:p>
          <a:p>
            <a:pPr marL="0" indent="0">
              <a:buNone/>
            </a:pPr>
            <a:endParaRPr lang="sv-SE" sz="18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Minska textmassan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Minska antalet stödjande länkar</a:t>
            </a:r>
          </a:p>
          <a:p>
            <a:pPr marL="358775" lvl="1" indent="0">
              <a:buNone/>
            </a:pPr>
            <a:endParaRPr lang="sv-S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Minska antalet klickningar ner i Guiden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Guiderna - Steg för steg - talar tydligare till användaren </a:t>
            </a:r>
          </a:p>
          <a:p>
            <a:pPr marL="358775" lvl="1" indent="0">
              <a:buNone/>
            </a:pPr>
            <a:endParaRPr lang="sv-S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Guiderna blir mer överblickbara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Mobilanpassning</a:t>
            </a:r>
          </a:p>
          <a:p>
            <a:pPr marL="358775" lvl="1" indent="0">
              <a:buNone/>
            </a:pPr>
            <a:endParaRPr lang="sv-SE" sz="4500" dirty="0"/>
          </a:p>
          <a:p>
            <a:pPr marL="0" indent="0">
              <a:buNone/>
            </a:pPr>
            <a:endParaRPr lang="sv-SE" sz="2300" b="1" dirty="0"/>
          </a:p>
          <a:p>
            <a:pPr lvl="1"/>
            <a:endParaRPr lang="sv-SE" dirty="0"/>
          </a:p>
          <a:p>
            <a:pPr marL="342900" lvl="1" indent="0">
              <a:buNone/>
            </a:pPr>
            <a:endParaRPr lang="sv-SE" dirty="0"/>
          </a:p>
          <a:p>
            <a:pPr marL="342900" lvl="1" indent="0">
              <a:buNone/>
            </a:pPr>
            <a:endParaRPr lang="sv-SE" sz="2300" b="1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926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20F680D-A782-46D1-928F-05EE9F341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926" y="0"/>
            <a:ext cx="4368801" cy="4910447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1C51FE23-41AA-4982-96B5-1C157658E5C2}"/>
              </a:ext>
            </a:extLst>
          </p:cNvPr>
          <p:cNvSpPr/>
          <p:nvPr/>
        </p:nvSpPr>
        <p:spPr>
          <a:xfrm>
            <a:off x="2283926" y="-9331"/>
            <a:ext cx="1812212" cy="424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>
                <a:solidFill>
                  <a:schemeClr val="tx1"/>
                </a:solidFill>
                <a:hlinkClick r:id="rId4"/>
              </a:rPr>
              <a:t>Guide för hälso- och</a:t>
            </a:r>
          </a:p>
          <a:p>
            <a:r>
              <a:rPr lang="sv-SE" sz="1400" b="1" dirty="0">
                <a:solidFill>
                  <a:schemeClr val="tx1"/>
                </a:solidFill>
                <a:hlinkClick r:id="rId4"/>
              </a:rPr>
              <a:t>arbetsmiljöarbete</a:t>
            </a:r>
            <a:endParaRPr lang="sv-S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5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7A12AA-8694-47BD-B3D0-1D4060EC0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Adress till den nya Guiden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9FCD0B-1B57-4B16-A7F4-E240D892F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www.vgregion.se/arbetsmiljoguiden</a:t>
            </a:r>
            <a:endParaRPr lang="sv-SE" dirty="0"/>
          </a:p>
          <a:p>
            <a:endParaRPr lang="sv-SE" dirty="0"/>
          </a:p>
          <a:p>
            <a:r>
              <a:rPr lang="sv-SE" dirty="0"/>
              <a:t>Du kan också gå in på </a:t>
            </a:r>
            <a:r>
              <a:rPr lang="sv-SE" dirty="0" err="1"/>
              <a:t>VGR:s</a:t>
            </a:r>
            <a:r>
              <a:rPr lang="sv-SE" dirty="0"/>
              <a:t> externa webb</a:t>
            </a:r>
          </a:p>
          <a:p>
            <a:pPr marL="0" indent="0">
              <a:buNone/>
            </a:pPr>
            <a:r>
              <a:rPr lang="sv-SE" dirty="0"/>
              <a:t>       </a:t>
            </a:r>
            <a:r>
              <a:rPr lang="sv-SE" dirty="0">
                <a:hlinkClick r:id="rId3"/>
              </a:rPr>
              <a:t>www.vgregion.se</a:t>
            </a:r>
            <a:r>
              <a:rPr lang="sv-SE" dirty="0"/>
              <a:t> och söka på arbetsmiljöguiden så kommer du dit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På de flesta förvaltningar/bolag ligger Guiden länkad på den interna sidan för hälso- och arbetsmiljöarbete</a:t>
            </a:r>
          </a:p>
        </p:txBody>
      </p:sp>
    </p:spTree>
    <p:extLst>
      <p:ext uri="{BB962C8B-B14F-4D97-AF65-F5344CB8AC3E}">
        <p14:creationId xmlns:p14="http://schemas.microsoft.com/office/powerpoint/2010/main" val="184325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D371BD-A362-4389-94A5-71D5EAEEA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88" y="-138481"/>
            <a:ext cx="8078400" cy="1036800"/>
          </a:xfrm>
        </p:spPr>
        <p:txBody>
          <a:bodyPr/>
          <a:lstStyle/>
          <a:p>
            <a:r>
              <a:rPr lang="sv-SE" dirty="0"/>
              <a:t>Leta upp var följande svar/dokument finns?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0A5D2D3A-9B93-40D3-A069-C6F5E82111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419014"/>
              </p:ext>
            </p:extLst>
          </p:nvPr>
        </p:nvGraphicFramePr>
        <p:xfrm>
          <a:off x="511262" y="570131"/>
          <a:ext cx="8092852" cy="4306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139">
                  <a:extLst>
                    <a:ext uri="{9D8B030D-6E8A-4147-A177-3AD203B41FA5}">
                      <a16:colId xmlns:a16="http://schemas.microsoft.com/office/drawing/2014/main" val="3089239906"/>
                    </a:ext>
                  </a:extLst>
                </a:gridCol>
                <a:gridCol w="6282713">
                  <a:extLst>
                    <a:ext uri="{9D8B030D-6E8A-4147-A177-3AD203B41FA5}">
                      <a16:colId xmlns:a16="http://schemas.microsoft.com/office/drawing/2014/main" val="4101193056"/>
                    </a:ext>
                  </a:extLst>
                </a:gridCol>
              </a:tblGrid>
              <a:tr h="532429">
                <a:tc>
                  <a:txBody>
                    <a:bodyPr/>
                    <a:lstStyle/>
                    <a:p>
                      <a:r>
                        <a:rPr lang="sv-SE" sz="1600" dirty="0"/>
                        <a:t>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Frågeställning – Leta upp: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371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/>
                        <a:t>Systematist </a:t>
                      </a:r>
                      <a:r>
                        <a:rPr lang="sv-SE" sz="1400" dirty="0"/>
                        <a:t>arbetsarbete, 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Medarbetarpolicyn, uppgiftsfördelning, </a:t>
                      </a:r>
                    </a:p>
                    <a:p>
                      <a:r>
                        <a:rPr lang="sv-SE" dirty="0"/>
                        <a:t>checklista för att undersöka den fysiska arbetsmiljö, handlingsplan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886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Hälsofrämjande arbete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Beskrivning av vad det hälsofrämjande synsättet innebär</a:t>
                      </a:r>
                    </a:p>
                    <a:p>
                      <a:r>
                        <a:rPr lang="sv-SE" dirty="0"/>
                        <a:t>Hur ni kan arbeta mer hälsofrämjande på arbetsplatsträffen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82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Arbetsbelastning/OSA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Vågen där krav och resurser balanseras</a:t>
                      </a:r>
                    </a:p>
                    <a:p>
                      <a:r>
                        <a:rPr lang="sv-SE" dirty="0"/>
                        <a:t>Exempel på vad förebyggande åtgärder kan innebära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07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Nattarbete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Definition av nattarbete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94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Bildskärmsglasögon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Förteckning över upphandlade optiker</a:t>
                      </a:r>
                    </a:p>
                    <a:p>
                      <a:r>
                        <a:rPr lang="sv-SE" dirty="0"/>
                        <a:t>Vilken roll medarbetaren har i denna guide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554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Arbetsanpassning och rehabilitering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Västra Götalandsregionen Arbetsanpassning och rehabiliteringsprocess-förtydligande</a:t>
                      </a:r>
                    </a:p>
                    <a:p>
                      <a:r>
                        <a:rPr lang="sv-SE" dirty="0"/>
                        <a:t>”Vad händer om jag blir sjuk”, folder och APT-material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883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Medarbetarenkät/</a:t>
                      </a:r>
                    </a:p>
                    <a:p>
                      <a:r>
                        <a:rPr lang="sv-SE" dirty="0"/>
                        <a:t>Metodguide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Hur man kan arbeta med enkätresultatet - Processkarta B1</a:t>
                      </a:r>
                    </a:p>
                    <a:p>
                      <a:r>
                        <a:rPr lang="sv-SE" dirty="0"/>
                        <a:t>Chefens ansvar i denna guide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04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Aktuella guider för dig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Bekanta dig med de guider som är aktuella i ”din verksamhet” just 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01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650220"/>
      </p:ext>
    </p:extLst>
  </p:cSld>
  <p:clrMapOvr>
    <a:masterClrMapping/>
  </p:clrMapOvr>
</p:sld>
</file>

<file path=ppt/theme/theme1.xml><?xml version="1.0" encoding="utf-8"?>
<a:theme xmlns:a="http://schemas.openxmlformats.org/drawingml/2006/main" name="VGR_vitt_blue">
  <a:themeElements>
    <a:clrScheme name="V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298"/>
      </a:accent1>
      <a:accent2>
        <a:srgbClr val="367B1E"/>
      </a:accent2>
      <a:accent3>
        <a:srgbClr val="F2A900"/>
      </a:accent3>
      <a:accent4>
        <a:srgbClr val="9EA2A2"/>
      </a:accent4>
      <a:accent5>
        <a:srgbClr val="9D2235"/>
      </a:accent5>
      <a:accent6>
        <a:srgbClr val="71B2C9"/>
      </a:accent6>
      <a:hlink>
        <a:srgbClr val="006298"/>
      </a:hlink>
      <a:folHlink>
        <a:srgbClr val="9EA2A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VG Komplement 1">
      <a:srgbClr val="008755"/>
    </a:custClr>
    <a:custClr name="VG Komplement 2">
      <a:srgbClr val="71B2C9"/>
    </a:custClr>
    <a:custClr name="VG Komplement 3">
      <a:srgbClr val="A8AD00"/>
    </a:custClr>
    <a:custClr name="VG Komplement 4">
      <a:srgbClr val="C8102E"/>
    </a:custClr>
    <a:custClr name="VG Komplement 5">
      <a:srgbClr val="FF6600"/>
    </a:custClr>
    <a:custClr name="VG Komplement 6">
      <a:srgbClr val="91966E"/>
    </a:custClr>
    <a:custClr name="VG Komplement 7">
      <a:srgbClr val="582C83"/>
    </a:custClr>
    <a:custClr name="VG Komplement 8">
      <a:srgbClr val="AF1685"/>
    </a:custClr>
    <a:custClr name="VG Diagram 1">
      <a:srgbClr val="71B2C9"/>
    </a:custClr>
    <a:custClr name="VG Diagram 2">
      <a:srgbClr val="F2A900"/>
    </a:custClr>
    <a:custClr name="VG Diagram 3">
      <a:srgbClr val="C8102E"/>
    </a:custClr>
    <a:custClr name="VG Diagram 4">
      <a:srgbClr val="006298"/>
    </a:custClr>
    <a:custClr name="VG Diagram 5">
      <a:srgbClr val="A8AD00"/>
    </a:custClr>
  </a:custClrLst>
  <a:extLst>
    <a:ext uri="{05A4C25C-085E-4340-85A3-A5531E510DB2}">
      <thm15:themeFamily xmlns:thm15="http://schemas.microsoft.com/office/thememl/2012/main" name="NY VGR_vitt_blue" id="{94C8D189-9F4F-4129-A129-E5D56A12F4C9}" vid="{DBFF57A2-E5C3-44F7-AE72-6AEE53DC310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VGR_vit_blue</Template>
  <TotalTime>1997</TotalTime>
  <Words>981</Words>
  <Application>Microsoft Office PowerPoint</Application>
  <PresentationFormat>Bildspel på skärmen (16:9)</PresentationFormat>
  <Paragraphs>189</Paragraphs>
  <Slides>19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VGR_vitt_blue</vt:lpstr>
      <vt:lpstr>   Introduktionsutbildning för HR och Huvudskyddsombud Guide i hälso- och arbetsmiljöarbete Guide Medarbetarenkät Hur implementera på hemmaplan?   </vt:lpstr>
      <vt:lpstr>Syftet med introduktionsutbildningen är: </vt:lpstr>
      <vt:lpstr>”Bakgrund till och framtagande av Guide”  Varför ska vi ha en Regiongemensam Guide för hälso- och arbetsmiljöarbete? </vt:lpstr>
      <vt:lpstr>”Bakgrund till och framtagande av Guiden”  Varför ska vi ha en Regiongemensam Guide för hälso- och arbetsmiljöarbete? </vt:lpstr>
      <vt:lpstr>PowerPoint-presentation</vt:lpstr>
      <vt:lpstr>Guide för hälso- och arbetsmiljöarbete 2016-2019</vt:lpstr>
      <vt:lpstr>PowerPoint-presentation</vt:lpstr>
      <vt:lpstr>Adress till den nya Guiden</vt:lpstr>
      <vt:lpstr>Leta upp var följande svar/dokument finns?</vt:lpstr>
      <vt:lpstr>”Fortsatt förvaltning och utveckling av Guide”  </vt:lpstr>
      <vt:lpstr>Guiden ska vara tillgänglighetsbaserad</vt:lpstr>
      <vt:lpstr>PowerPoint-presentation</vt:lpstr>
      <vt:lpstr>PowerPoint-presentation</vt:lpstr>
      <vt:lpstr>PowerPoint-presentation</vt:lpstr>
      <vt:lpstr>PowerPoint-presentation</vt:lpstr>
      <vt:lpstr>Bordsreflektion  Botanisera i Guide Medarbetarenkät/Metodguide Diskutera ovan beskrivna arbetssätt </vt:lpstr>
      <vt:lpstr>PowerPoint-presentation</vt:lpstr>
      <vt:lpstr>Bordsreflektion  Hur implementerar ni Guiden för hälso- och arbetsmiljöarbete till chefer och skyddsombud på hemmaplan, utifrån era unika förutsättningar 2020?</vt:lpstr>
      <vt:lpstr>Avslutande Bordsreflektion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190108 Dag 1 Fysisk arbetsmiljö</dc:title>
  <dc:creator>Carin Carlehed</dc:creator>
  <cp:lastModifiedBy>Carin Carlehed</cp:lastModifiedBy>
  <cp:revision>162</cp:revision>
  <dcterms:created xsi:type="dcterms:W3CDTF">2018-12-19T17:23:41Z</dcterms:created>
  <dcterms:modified xsi:type="dcterms:W3CDTF">2020-01-22T17:59:55Z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C.rights.accessrights">
    <vt:lpwstr>[Intranät]</vt:lpwstr>
  </property>
  <property fmtid="{D5CDD505-2E9C-101B-9397-08002B2CF9AE}" pid="3" name="DC.title.filename">
    <vt:lpwstr>190108 Dag 1 Fysisk arbetsmiljö.pptx</vt:lpwstr>
  </property>
  <property fmtid="{D5CDD505-2E9C-101B-9397-08002B2CF9AE}" pid="4" name="DC.identifier.checksum">
    <vt:lpwstr>d4375bb094a906b8a6dafc96c9964f53</vt:lpwstr>
  </property>
  <property fmtid="{D5CDD505-2E9C-101B-9397-08002B2CF9AE}" pid="5" name="DC.contributor.savedby.id">
    <vt:lpwstr>carca2</vt:lpwstr>
  </property>
  <property fmtid="{D5CDD505-2E9C-101B-9397-08002B2CF9AE}" pid="6" name="DC.source.origin">
    <vt:lpwstr>Alfresco</vt:lpwstr>
  </property>
  <property fmtid="{D5CDD505-2E9C-101B-9397-08002B2CF9AE}" pid="7" name="dcterms.created">
    <vt:lpwstr>2019-01-09</vt:lpwstr>
  </property>
  <property fmtid="{D5CDD505-2E9C-101B-9397-08002B2CF9AE}" pid="8" name="DC.identifier.version">
    <vt:lpwstr>0.1</vt:lpwstr>
  </property>
  <property fmtid="{D5CDD505-2E9C-101B-9397-08002B2CF9AE}" pid="9" name="DC.contributor.savedby">
    <vt:lpwstr>Carin Carlehed (carca2) VGR/Org/Alingsås Lasarett/Sjukhusledning/Kansli och försörjning</vt:lpwstr>
  </property>
  <property fmtid="{D5CDD505-2E9C-101B-9397-08002B2CF9AE}" pid="10" name="DC.language">
    <vt:lpwstr>[Svenska]</vt:lpwstr>
  </property>
  <property fmtid="{D5CDD505-2E9C-101B-9397-08002B2CF9AE}" pid="11" name="DC.format.extension">
    <vt:lpwstr>pptx</vt:lpwstr>
  </property>
  <property fmtid="{D5CDD505-2E9C-101B-9397-08002B2CF9AE}" pid="12" name="DC.format.extent.mimetype">
    <vt:lpwstr>application/vnd.openxmlformats-officedocument.presentationml.presentation</vt:lpwstr>
  </property>
  <property fmtid="{D5CDD505-2E9C-101B-9397-08002B2CF9AE}" pid="13" name="nodeRef">
    <vt:lpwstr>7a6ef6b1-5546-4fe5-8885-aaf8cf9561ff</vt:lpwstr>
  </property>
  <property fmtid="{D5CDD505-2E9C-101B-9397-08002B2CF9AE}" pid="14" name="DC.date.saved">
    <vt:lpwstr>2019-01-09</vt:lpwstr>
  </property>
  <property fmtid="{D5CDD505-2E9C-101B-9397-08002B2CF9AE}" pid="15" name="updated">
    <vt:lpwstr>2019-01-09</vt:lpwstr>
  </property>
</Properties>
</file>