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149" r:id="rId2"/>
  </p:sldIdLst>
  <p:sldSz cx="9144000" cy="5143500" type="screen16x9"/>
  <p:notesSz cx="6858000" cy="9144000"/>
  <p:defaultTextStyle>
    <a:defPPr>
      <a:defRPr lang="sv-S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595">
          <p15:clr>
            <a:srgbClr val="A4A3A4"/>
          </p15:clr>
        </p15:guide>
        <p15:guide id="4" pos="366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n Carlehed" initials="CC" lastIdx="5" clrIdx="0">
    <p:extLst>
      <p:ext uri="{19B8F6BF-5375-455C-9EA6-DF929625EA0E}">
        <p15:presenceInfo xmlns:p15="http://schemas.microsoft.com/office/powerpoint/2012/main" userId="S-1-5-21-4207368772-811273523-976865563-919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77916" autoAdjust="0"/>
  </p:normalViewPr>
  <p:slideViewPr>
    <p:cSldViewPr snapToGrid="0">
      <p:cViewPr varScale="1">
        <p:scale>
          <a:sx n="88" d="100"/>
          <a:sy n="88" d="100"/>
        </p:scale>
        <p:origin x="1310" y="72"/>
      </p:cViewPr>
      <p:guideLst>
        <p:guide orient="horz" pos="1620"/>
        <p:guide pos="2880"/>
        <p:guide orient="horz" pos="1595"/>
        <p:guide pos="3661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69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CA91C-0401-3E42-B13F-98F8D13CBA2D}" type="datetimeFigureOut">
              <a:rPr lang="sv-SE" smtClean="0"/>
              <a:t>2020-01-17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6A3B8-DDC8-EB47-954C-1015D3CA7D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08650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28BF5-D6B6-EE4D-9D45-1FFBBDD3C6B6}" type="datetimeFigureOut">
              <a:rPr lang="sv-SE" smtClean="0"/>
              <a:t>2020-01-17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60D78-0732-444B-B0D5-1543BC9666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37942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060D78-0732-444B-B0D5-1543BC9666EF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7744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Centralen/HD1/Vastra%20Gotalandsregionen/VGR%2015-2735%20Utveckling%20grafisk%20profil/Mallar%202015/Powerpoint/Dekor_powerpoint/Blue/Dekor_ppt_start_blue_1.png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Centralen/HD1/Vastra%20Gotalandsregionen/VGR%2015-2735%20Utveckling%20grafisk%20profil/Mallar%202015/Powerpoint/Dekor_powerpoint/Blue/Dekor_ppt_undersidor_blue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Centralen/HD1/Vastra%20Gotalandsregionen/VGR%2015-2735%20Utveckling%20grafisk%20profil/Mallar%202015/Powerpoint/Dekor_powerpoint/Blue/Dekor_ppt_undersidor_blue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Centralen/HD1/Vastra%20Gotalandsregionen/VGR%2015-2735%20Utveckling%20grafisk%20profil/Mallar%202015/Powerpoint/Dekor_powerpoint/Blue/Dekor_ppt_start__blue_4.png" TargetMode="External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Centralen/HD1/Vastra%20Gotalandsregionen/VGR%2015-2735%20Utveckling%20grafisk%20profil/Mallar%202015/Powerpoint/Dekor_powerpoint/Blue/Dekor_ppt_start_blue_5.png" TargetMode="External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Centralen/HD1/Vastra%20Gotalandsregionen/VGR%2015-2735%20Utveckling%20grafisk%20profil/Mallar%202015/Powerpoint/Dekor_powerpoint/Blue/Dekor_ppt_start_blue_6.png" TargetMode="External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Centralen/HD1/Vastra%20Gotalandsregionen/VGR%2015-2735%20Utveckling%20grafisk%20profil/Mallar%202015/Powerpoint/Dekor_powerpoint/Blue/Dekor_ppt_undersidor_blue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Centralen/HD1/Vastra%20Gotalandsregionen/VGR%2015-2735%20Utveckling%20grafisk%20profil/Mallar%202015/Powerpoint/Dekor_powerpoint/Blue/Dekor_ppt_undersidor_blue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_A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725863"/>
          </a:xfrm>
          <a:noFill/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10" name="Bildobjekt 2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" y="3726152"/>
            <a:ext cx="9147596" cy="14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8" descr="Västra Götalandsregionen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440238"/>
            <a:ext cx="178276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539999" y="4017600"/>
            <a:ext cx="5956237" cy="856800"/>
          </a:xfrm>
        </p:spPr>
        <p:txBody>
          <a:bodyPr lIns="0" tIns="0" rIns="0" bIns="0" anchor="ctr" anchorCtr="0"/>
          <a:lstStyle>
            <a:lvl1pPr algn="l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lägga till rubrik</a:t>
            </a:r>
          </a:p>
        </p:txBody>
      </p:sp>
    </p:spTree>
    <p:extLst>
      <p:ext uri="{BB962C8B-B14F-4D97-AF65-F5344CB8AC3E}">
        <p14:creationId xmlns:p14="http://schemas.microsoft.com/office/powerpoint/2010/main" val="2821208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och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2800" y="720000"/>
            <a:ext cx="5279038" cy="10368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2800" y="1800000"/>
            <a:ext cx="5279038" cy="2700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6156000" y="331200"/>
            <a:ext cx="2988000" cy="2016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6156000" y="2498362"/>
            <a:ext cx="2988000" cy="2016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" y="4969960"/>
            <a:ext cx="9143964" cy="176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88175" y="4643360"/>
            <a:ext cx="122167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E82650AE-06A9-2D4E-84FA-95DA3038D778}" type="datetime1">
              <a:rPr lang="sv-SE" smtClean="0"/>
              <a:pPr/>
              <a:t>2020-01-17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740829" y="4643360"/>
            <a:ext cx="4466683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Här skriver du in sidfot</a:t>
            </a:r>
          </a:p>
        </p:txBody>
      </p:sp>
    </p:spTree>
    <p:extLst>
      <p:ext uri="{BB962C8B-B14F-4D97-AF65-F5344CB8AC3E}">
        <p14:creationId xmlns:p14="http://schemas.microsoft.com/office/powerpoint/2010/main" val="2544853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88175" y="4643360"/>
            <a:ext cx="122167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E82650AE-06A9-2D4E-84FA-95DA3038D778}" type="datetime1">
              <a:rPr lang="sv-SE" smtClean="0"/>
              <a:pPr/>
              <a:t>2020-01-17</a:t>
            </a:fld>
            <a:endParaRPr lang="sv-SE" dirty="0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740829" y="4643360"/>
            <a:ext cx="4466683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Här skriver du in sidfot</a:t>
            </a:r>
          </a:p>
        </p:txBody>
      </p:sp>
    </p:spTree>
    <p:extLst>
      <p:ext uri="{BB962C8B-B14F-4D97-AF65-F5344CB8AC3E}">
        <p14:creationId xmlns:p14="http://schemas.microsoft.com/office/powerpoint/2010/main" val="324419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42" y="4972999"/>
            <a:ext cx="9141316" cy="176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0" y="0"/>
            <a:ext cx="9144000" cy="49684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703932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tshållare för innehåll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948183"/>
            <a:ext cx="3962400" cy="802170"/>
          </a:xfrm>
          <a:prstGeom prst="rect">
            <a:avLst/>
          </a:prstGeom>
        </p:spPr>
      </p:pic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27463" y="1748700"/>
            <a:ext cx="8289074" cy="1036800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208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_A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144000" cy="4968000"/>
          </a:xfrm>
          <a:noFill/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Rubrik 1"/>
          <p:cNvSpPr>
            <a:spLocks noGrp="1"/>
          </p:cNvSpPr>
          <p:nvPr>
            <p:ph type="ctrTitle" hasCustomPrompt="1"/>
          </p:nvPr>
        </p:nvSpPr>
        <p:spPr>
          <a:xfrm>
            <a:off x="590400" y="788400"/>
            <a:ext cx="8229600" cy="856800"/>
          </a:xfrm>
        </p:spPr>
        <p:txBody>
          <a:bodyPr lIns="0" tIns="0" rIns="0" bIns="0" anchor="ctr" anchorCtr="0"/>
          <a:lstStyle>
            <a:lvl1pPr algn="l">
              <a:defRPr sz="4000" baseline="0"/>
            </a:lvl1pPr>
          </a:lstStyle>
          <a:p>
            <a:r>
              <a:rPr lang="sv-SE" dirty="0"/>
              <a:t>Välj vit eller svart text för kontrast</a:t>
            </a:r>
          </a:p>
        </p:txBody>
      </p:sp>
      <p:sp>
        <p:nvSpPr>
          <p:cNvPr id="4" name="Platshållare för text 6"/>
          <p:cNvSpPr>
            <a:spLocks noGrp="1"/>
          </p:cNvSpPr>
          <p:nvPr>
            <p:ph type="body" sz="quarter" idx="14" hasCustomPrompt="1"/>
          </p:nvPr>
        </p:nvSpPr>
        <p:spPr>
          <a:xfrm>
            <a:off x="6804000" y="4438800"/>
            <a:ext cx="1782000" cy="363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6905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_Al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525"/>
            <a:ext cx="9147598" cy="5147049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539999" y="3222000"/>
            <a:ext cx="8094885" cy="1008000"/>
          </a:xfrm>
        </p:spPr>
        <p:txBody>
          <a:bodyPr lIns="0" tIns="0" rIns="0" bIns="0" anchor="ctr" anchorCtr="0"/>
          <a:lstStyle>
            <a:lvl1pPr algn="l">
              <a:defRPr sz="4000" baseline="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5"/>
          </p:nvPr>
        </p:nvSpPr>
        <p:spPr>
          <a:xfrm>
            <a:off x="-2" y="1371114"/>
            <a:ext cx="9144000" cy="1584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11" name="Picture 8" descr="Västra Götalandsregionen" title="Västra Götalandsregionen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8108" y="4440238"/>
            <a:ext cx="178276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125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bild_Al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4960"/>
            <a:ext cx="9147599" cy="2423723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8650" y="1915628"/>
            <a:ext cx="8093825" cy="1152000"/>
          </a:xfrm>
        </p:spPr>
        <p:txBody>
          <a:bodyPr lIns="0" tIns="0" rIns="0" bIns="0" anchor="ctr" anchorCtr="0"/>
          <a:lstStyle>
            <a:lvl1pPr algn="l">
              <a:defRPr sz="4000" baseline="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lägga till rubrik</a:t>
            </a:r>
          </a:p>
        </p:txBody>
      </p:sp>
      <p:pic>
        <p:nvPicPr>
          <p:cNvPr id="5" name="Picture 8" descr="Västra Götalandsregionen" title="Västra Götalandsregionen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879" y="3225995"/>
            <a:ext cx="178276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8318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bild_Al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29223"/>
            <a:ext cx="9179296" cy="543153"/>
          </a:xfrm>
          <a:prstGeom prst="rect">
            <a:avLst/>
          </a:prstGeom>
        </p:spPr>
      </p:pic>
      <p:sp>
        <p:nvSpPr>
          <p:cNvPr id="8" name="Platshållare för bild 9"/>
          <p:cNvSpPr>
            <a:spLocks noGrp="1"/>
          </p:cNvSpPr>
          <p:nvPr>
            <p:ph type="pic" sz="quarter" idx="15"/>
          </p:nvPr>
        </p:nvSpPr>
        <p:spPr>
          <a:xfrm>
            <a:off x="0" y="1371114"/>
            <a:ext cx="2916000" cy="1584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bild 9"/>
          <p:cNvSpPr>
            <a:spLocks noGrp="1"/>
          </p:cNvSpPr>
          <p:nvPr>
            <p:ph type="pic" sz="quarter" idx="16"/>
          </p:nvPr>
        </p:nvSpPr>
        <p:spPr>
          <a:xfrm>
            <a:off x="3114000" y="1371114"/>
            <a:ext cx="2916000" cy="1584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7"/>
          </p:nvPr>
        </p:nvSpPr>
        <p:spPr>
          <a:xfrm>
            <a:off x="6228000" y="1371114"/>
            <a:ext cx="2916000" cy="1584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1" name="Rubrik 1"/>
          <p:cNvSpPr>
            <a:spLocks noGrp="1"/>
          </p:cNvSpPr>
          <p:nvPr>
            <p:ph type="ctrTitle" hasCustomPrompt="1"/>
          </p:nvPr>
        </p:nvSpPr>
        <p:spPr>
          <a:xfrm>
            <a:off x="534260" y="3166552"/>
            <a:ext cx="6283139" cy="62644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lägga till rubrik</a:t>
            </a:r>
          </a:p>
        </p:txBody>
      </p:sp>
      <p:pic>
        <p:nvPicPr>
          <p:cNvPr id="12" name="Picture 8" descr="Västra Götalandsregionen" title="Västra Götalandsregionen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634" y="3232190"/>
            <a:ext cx="178276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1266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88175" y="4643360"/>
            <a:ext cx="122167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E82650AE-06A9-2D4E-84FA-95DA3038D778}" type="datetime1">
              <a:rPr lang="sv-SE" smtClean="0"/>
              <a:pPr/>
              <a:t>2020-01-17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740829" y="4643360"/>
            <a:ext cx="4466683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Här skriver du in sidfot</a:t>
            </a:r>
          </a:p>
        </p:txBody>
      </p:sp>
    </p:spTree>
    <p:extLst>
      <p:ext uri="{BB962C8B-B14F-4D97-AF65-F5344CB8AC3E}">
        <p14:creationId xmlns:p14="http://schemas.microsoft.com/office/powerpoint/2010/main" val="1411494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50AE-06A9-2D4E-84FA-95DA3038D778}" type="datetime1">
              <a:rPr lang="sv-SE" smtClean="0"/>
              <a:pPr/>
              <a:t>2020-01-17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Här skriver du in sidfot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532800" y="1800000"/>
            <a:ext cx="8078400" cy="2700000"/>
          </a:xfrm>
        </p:spPr>
        <p:txBody>
          <a:bodyPr numCol="2" spcCol="18000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8142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och hög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2800" y="720000"/>
            <a:ext cx="4759200" cy="10368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2800" y="1800000"/>
            <a:ext cx="4759200" cy="2714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5616000" y="0"/>
            <a:ext cx="3528000" cy="4968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" y="4969960"/>
            <a:ext cx="9143964" cy="176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88175" y="4643360"/>
            <a:ext cx="122167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E82650AE-06A9-2D4E-84FA-95DA3038D778}" type="datetime1">
              <a:rPr lang="sv-SE" smtClean="0"/>
              <a:pPr/>
              <a:t>2020-01-17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740829" y="4643360"/>
            <a:ext cx="4466683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Här skriver du in sidfot</a:t>
            </a:r>
          </a:p>
        </p:txBody>
      </p:sp>
    </p:spTree>
    <p:extLst>
      <p:ext uri="{BB962C8B-B14F-4D97-AF65-F5344CB8AC3E}">
        <p14:creationId xmlns:p14="http://schemas.microsoft.com/office/powerpoint/2010/main" val="912731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2800" y="720000"/>
            <a:ext cx="4299232" cy="10368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2800" y="1800000"/>
            <a:ext cx="4299232" cy="2700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5148000" y="986400"/>
            <a:ext cx="3996000" cy="2736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" y="4969960"/>
            <a:ext cx="9143964" cy="176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88175" y="4643360"/>
            <a:ext cx="122167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E82650AE-06A9-2D4E-84FA-95DA3038D778}" type="datetime1">
              <a:rPr lang="sv-SE" smtClean="0"/>
              <a:pPr/>
              <a:t>2020-01-17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740829" y="4643360"/>
            <a:ext cx="4466683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Här skriver du in sidfot</a:t>
            </a:r>
          </a:p>
        </p:txBody>
      </p:sp>
    </p:spTree>
    <p:extLst>
      <p:ext uri="{BB962C8B-B14F-4D97-AF65-F5344CB8AC3E}">
        <p14:creationId xmlns:p14="http://schemas.microsoft.com/office/powerpoint/2010/main" val="3905832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file://localhost/Volumes/Centralen/HD1/Vastra%20Gotalandsregionen/VGR%2015-2735%20Utveckling%20grafisk%20profil/Mallar%202015/Powerpoint/Dekor_powerpoint/Blue/Bullet_blue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file://localhost/Volumes/Centralen/HD1/Vastra%20Gotalandsregionen/VGR%2015-2735%20Utveckling%20grafisk%20profil/Mallar%202015/Powerpoint/Dekor_powerpoint/Blue/Dekor_ppt_undersidor_blue.png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32800" y="720000"/>
            <a:ext cx="8078400" cy="10368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32800" y="1800000"/>
            <a:ext cx="8078400" cy="2700000"/>
          </a:xfrm>
          <a:prstGeom prst="rect">
            <a:avLst/>
          </a:prstGeom>
        </p:spPr>
        <p:txBody>
          <a:bodyPr vert="horz" lIns="0" tIns="0" rIns="0" bIns="0" spcCol="18000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Bildobjekt 4"/>
          <p:cNvPicPr>
            <a:picLocks noChangeAspect="1"/>
          </p:cNvPicPr>
          <p:nvPr/>
        </p:nvPicPr>
        <p:blipFill>
          <a:blip r:embed="rId15" r:link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" y="4969515"/>
            <a:ext cx="9146820" cy="176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88175" y="4643360"/>
            <a:ext cx="122167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E82650AE-06A9-2D4E-84FA-95DA3038D778}" type="datetime1">
              <a:rPr lang="sv-SE" smtClean="0"/>
              <a:pPr/>
              <a:t>2020-01-17</a:t>
            </a:fld>
            <a:endParaRPr lang="sv-SE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740829" y="4643360"/>
            <a:ext cx="4466683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Här skriver du in sidfot</a:t>
            </a:r>
          </a:p>
        </p:txBody>
      </p:sp>
    </p:spTree>
    <p:extLst>
      <p:ext uri="{BB962C8B-B14F-4D97-AF65-F5344CB8AC3E}">
        <p14:creationId xmlns:p14="http://schemas.microsoft.com/office/powerpoint/2010/main" val="2367071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64" r:id="rId4"/>
    <p:sldLayoutId id="2147483665" r:id="rId5"/>
    <p:sldLayoutId id="2147483650" r:id="rId6"/>
    <p:sldLayoutId id="2147483670" r:id="rId7"/>
    <p:sldLayoutId id="2147483666" r:id="rId8"/>
    <p:sldLayoutId id="2147483667" r:id="rId9"/>
    <p:sldLayoutId id="2147483668" r:id="rId10"/>
    <p:sldLayoutId id="2147483654" r:id="rId11"/>
    <p:sldLayoutId id="2147483655" r:id="rId12"/>
    <p:sldLayoutId id="2147483669" r:id="rId1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363" marR="0" indent="-360363" algn="l" defTabSz="685800" rtl="0" eaLnBrk="1" fontAlgn="auto" latinLnBrk="0" hangingPunct="1">
        <a:lnSpc>
          <a:spcPct val="100000"/>
        </a:lnSpc>
        <a:spcBef>
          <a:spcPts val="750"/>
        </a:spcBef>
        <a:spcAft>
          <a:spcPts val="0"/>
        </a:spcAft>
        <a:buClrTx/>
        <a:buSzPct val="100000"/>
        <a:buFontTx/>
        <a:buBlip>
          <a:blip r:embed="rId17" r:link="rId18"/>
        </a:buBlip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marR="0" indent="-180975" algn="l" defTabSz="685800" rtl="0" eaLnBrk="1" fontAlgn="auto" latinLnBrk="0" hangingPunct="1">
        <a:lnSpc>
          <a:spcPct val="100000"/>
        </a:lnSpc>
        <a:spcBef>
          <a:spcPts val="375"/>
        </a:spcBef>
        <a:spcAft>
          <a:spcPts val="0"/>
        </a:spcAft>
        <a:buClr>
          <a:schemeClr val="accent1"/>
        </a:buClr>
        <a:buSzPct val="100000"/>
        <a:buFont typeface="Calibri" panose="020F0502020204030204" pitchFamily="34" charset="0"/>
        <a:buChar char="‒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15963" marR="0" indent="-176213" algn="l" defTabSz="685800" rtl="0" eaLnBrk="1" fontAlgn="auto" latinLnBrk="0" hangingPunct="1">
        <a:lnSpc>
          <a:spcPct val="100000"/>
        </a:lnSpc>
        <a:spcBef>
          <a:spcPts val="375"/>
        </a:spcBef>
        <a:spcAft>
          <a:spcPts val="0"/>
        </a:spcAft>
        <a:buClr>
          <a:schemeClr val="accent1"/>
        </a:buClr>
        <a:buSzPct val="100000"/>
        <a:buFont typeface="Calibri" panose="020F0502020204030204" pitchFamily="34" charset="0"/>
        <a:buChar char="‒"/>
        <a:tabLst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98525" marR="0" indent="-182563" algn="l" defTabSz="685800" rtl="0" eaLnBrk="1" fontAlgn="auto" latinLnBrk="0" hangingPunct="1">
        <a:lnSpc>
          <a:spcPct val="100000"/>
        </a:lnSpc>
        <a:spcBef>
          <a:spcPts val="375"/>
        </a:spcBef>
        <a:spcAft>
          <a:spcPts val="0"/>
        </a:spcAft>
        <a:buClr>
          <a:schemeClr val="accent1"/>
        </a:buClr>
        <a:buSzPct val="100000"/>
        <a:buFont typeface="Calibri" panose="020F0502020204030204" pitchFamily="34" charset="0"/>
        <a:buChar char="‒"/>
        <a:tabLst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073150" marR="0" indent="-174625" algn="l" defTabSz="685800" rtl="0" eaLnBrk="1" fontAlgn="auto" latinLnBrk="0" hangingPunct="1">
        <a:lnSpc>
          <a:spcPct val="100000"/>
        </a:lnSpc>
        <a:spcBef>
          <a:spcPts val="375"/>
        </a:spcBef>
        <a:spcAft>
          <a:spcPts val="0"/>
        </a:spcAft>
        <a:buClr>
          <a:schemeClr val="accent1"/>
        </a:buClr>
        <a:buSzPct val="100000"/>
        <a:buFont typeface="Calibri" panose="020F0502020204030204" pitchFamily="34" charset="0"/>
        <a:buChar char="‒"/>
        <a:tabLst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FD5E339D-7986-4705-B89B-1CFFA287FF43}"/>
              </a:ext>
            </a:extLst>
          </p:cNvPr>
          <p:cNvSpPr/>
          <p:nvPr/>
        </p:nvSpPr>
        <p:spPr>
          <a:xfrm>
            <a:off x="718458" y="1092217"/>
            <a:ext cx="1943660" cy="819441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1) </a:t>
            </a:r>
          </a:p>
          <a:p>
            <a:pPr algn="ctr"/>
            <a:r>
              <a:rPr lang="sv-SE" dirty="0"/>
              <a:t>Enskild reflektion</a:t>
            </a:r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75FD4FA9-D66D-471D-94CB-F87067480938}"/>
              </a:ext>
            </a:extLst>
          </p:cNvPr>
          <p:cNvSpPr/>
          <p:nvPr/>
        </p:nvSpPr>
        <p:spPr>
          <a:xfrm>
            <a:off x="747372" y="1930529"/>
            <a:ext cx="1943660" cy="86693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2)</a:t>
            </a:r>
          </a:p>
          <a:p>
            <a:pPr algn="ctr"/>
            <a:r>
              <a:rPr lang="sv-SE" dirty="0"/>
              <a:t>Berätta och motivera ditt val av frågor för gruppen runt bordet </a:t>
            </a:r>
          </a:p>
        </p:txBody>
      </p:sp>
      <p:sp>
        <p:nvSpPr>
          <p:cNvPr id="12" name="Rektangel: rundade hörn 11">
            <a:extLst>
              <a:ext uri="{FF2B5EF4-FFF2-40B4-BE49-F238E27FC236}">
                <a16:creationId xmlns:a16="http://schemas.microsoft.com/office/drawing/2014/main" id="{CB238BE2-6CD0-4C8D-A28E-E857441A2733}"/>
              </a:ext>
            </a:extLst>
          </p:cNvPr>
          <p:cNvSpPr/>
          <p:nvPr/>
        </p:nvSpPr>
        <p:spPr>
          <a:xfrm>
            <a:off x="747372" y="2851581"/>
            <a:ext cx="1943660" cy="86693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3) </a:t>
            </a:r>
          </a:p>
          <a:p>
            <a:pPr algn="ctr"/>
            <a:r>
              <a:rPr lang="sv-SE" dirty="0"/>
              <a:t>Delgrupperna enas om </a:t>
            </a:r>
          </a:p>
        </p:txBody>
      </p:sp>
      <p:sp>
        <p:nvSpPr>
          <p:cNvPr id="14" name="Rektangel: rundade hörn 13">
            <a:extLst>
              <a:ext uri="{FF2B5EF4-FFF2-40B4-BE49-F238E27FC236}">
                <a16:creationId xmlns:a16="http://schemas.microsoft.com/office/drawing/2014/main" id="{C1D1C9F5-2FDF-4418-A0CA-FF0ECA92813C}"/>
              </a:ext>
            </a:extLst>
          </p:cNvPr>
          <p:cNvSpPr/>
          <p:nvPr/>
        </p:nvSpPr>
        <p:spPr>
          <a:xfrm>
            <a:off x="6380179" y="1943787"/>
            <a:ext cx="2310205" cy="90779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5) </a:t>
            </a:r>
          </a:p>
          <a:p>
            <a:pPr algn="ctr"/>
            <a:r>
              <a:rPr lang="sv-SE" dirty="0"/>
              <a:t>Var och en går runt och sätter </a:t>
            </a:r>
            <a:r>
              <a:rPr lang="sv-SE" dirty="0">
                <a:solidFill>
                  <a:schemeClr val="bg1"/>
                </a:solidFill>
              </a:rPr>
              <a:t>ett streck, på de tre frågor som prioriteras högst</a:t>
            </a:r>
          </a:p>
        </p:txBody>
      </p:sp>
      <p:sp>
        <p:nvSpPr>
          <p:cNvPr id="15" name="Rektangel: rundade hörn 14">
            <a:extLst>
              <a:ext uri="{FF2B5EF4-FFF2-40B4-BE49-F238E27FC236}">
                <a16:creationId xmlns:a16="http://schemas.microsoft.com/office/drawing/2014/main" id="{C0B3B4D2-6B42-4EB6-B632-991BCFEA4202}"/>
              </a:ext>
            </a:extLst>
          </p:cNvPr>
          <p:cNvSpPr/>
          <p:nvPr/>
        </p:nvSpPr>
        <p:spPr>
          <a:xfrm>
            <a:off x="6370976" y="2953759"/>
            <a:ext cx="2319407" cy="853349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6) </a:t>
            </a:r>
          </a:p>
          <a:p>
            <a:pPr algn="ctr"/>
            <a:r>
              <a:rPr lang="sv-SE" dirty="0"/>
              <a:t>De tre frågor som får mest streck prioriteras </a:t>
            </a:r>
            <a:r>
              <a:rPr lang="sv-SE" dirty="0">
                <a:solidFill>
                  <a:schemeClr val="bg1"/>
                </a:solidFill>
              </a:rPr>
              <a:t>i dialog med chefen</a:t>
            </a:r>
          </a:p>
        </p:txBody>
      </p:sp>
      <p:sp>
        <p:nvSpPr>
          <p:cNvPr id="16" name="Rektangel: rundade hörn 15">
            <a:extLst>
              <a:ext uri="{FF2B5EF4-FFF2-40B4-BE49-F238E27FC236}">
                <a16:creationId xmlns:a16="http://schemas.microsoft.com/office/drawing/2014/main" id="{F345648D-291C-45E8-BEFA-C01FE59129AA}"/>
              </a:ext>
            </a:extLst>
          </p:cNvPr>
          <p:cNvSpPr/>
          <p:nvPr/>
        </p:nvSpPr>
        <p:spPr>
          <a:xfrm>
            <a:off x="1377263" y="3850300"/>
            <a:ext cx="1943659" cy="841231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7) </a:t>
            </a:r>
          </a:p>
          <a:p>
            <a:pPr algn="ctr"/>
            <a:r>
              <a:rPr lang="sv-SE" dirty="0"/>
              <a:t>De tre prioriterade frågorna skrivs in i handlingsplanen</a:t>
            </a:r>
          </a:p>
        </p:txBody>
      </p:sp>
      <p:sp>
        <p:nvSpPr>
          <p:cNvPr id="17" name="Rektangel: rundade hörn 16">
            <a:extLst>
              <a:ext uri="{FF2B5EF4-FFF2-40B4-BE49-F238E27FC236}">
                <a16:creationId xmlns:a16="http://schemas.microsoft.com/office/drawing/2014/main" id="{C45DEDF6-6899-469A-9BC1-857175E9DB4A}"/>
              </a:ext>
            </a:extLst>
          </p:cNvPr>
          <p:cNvSpPr/>
          <p:nvPr/>
        </p:nvSpPr>
        <p:spPr>
          <a:xfrm>
            <a:off x="3430183" y="3867650"/>
            <a:ext cx="1943659" cy="796532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8)</a:t>
            </a:r>
          </a:p>
          <a:p>
            <a:pPr algn="ctr"/>
            <a:r>
              <a:rPr lang="sv-SE" dirty="0"/>
              <a:t>Regelbunden uppföljning på APT</a:t>
            </a:r>
          </a:p>
        </p:txBody>
      </p:sp>
      <p:sp>
        <p:nvSpPr>
          <p:cNvPr id="18" name="Rektangel: rundade hörn 17">
            <a:extLst>
              <a:ext uri="{FF2B5EF4-FFF2-40B4-BE49-F238E27FC236}">
                <a16:creationId xmlns:a16="http://schemas.microsoft.com/office/drawing/2014/main" id="{392D9025-6DE5-465D-B111-B52433E194AA}"/>
              </a:ext>
            </a:extLst>
          </p:cNvPr>
          <p:cNvSpPr/>
          <p:nvPr/>
        </p:nvSpPr>
        <p:spPr>
          <a:xfrm>
            <a:off x="5483103" y="3856195"/>
            <a:ext cx="1832097" cy="819441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9)</a:t>
            </a:r>
          </a:p>
          <a:p>
            <a:pPr algn="ctr"/>
            <a:r>
              <a:rPr lang="sv-SE" dirty="0"/>
              <a:t>När en fråga känns klar skrivs ny fråga in i handlingsplanen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CB917AAF-A160-4903-9420-6AB610C65EEA}"/>
              </a:ext>
            </a:extLst>
          </p:cNvPr>
          <p:cNvSpPr txBox="1"/>
          <p:nvPr/>
        </p:nvSpPr>
        <p:spPr>
          <a:xfrm>
            <a:off x="221822" y="212070"/>
            <a:ext cx="8584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rgbClr val="004870"/>
                </a:solidFill>
              </a:rPr>
              <a:t>B1) Arbete med Medarbetarenkäten 2019 i smågrupper (4-6 personer)  inför summering i storgrupp </a:t>
            </a:r>
          </a:p>
          <a:p>
            <a:pPr algn="ctr"/>
            <a:r>
              <a:rPr lang="sv-SE" sz="1600" b="1" dirty="0">
                <a:solidFill>
                  <a:srgbClr val="004870"/>
                </a:solidFill>
              </a:rPr>
              <a:t>Samma upplägg kan användas för arbete med patientsäkerhetsenkäten</a:t>
            </a:r>
          </a:p>
          <a:p>
            <a:endParaRPr lang="sv-SE" sz="1600" b="1" dirty="0">
              <a:solidFill>
                <a:srgbClr val="004870"/>
              </a:solidFill>
            </a:endParaRP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E56DA1E1-EA4F-4DF1-B0C9-E8E4B61499FC}"/>
              </a:ext>
            </a:extLst>
          </p:cNvPr>
          <p:cNvSpPr/>
          <p:nvPr/>
        </p:nvSpPr>
        <p:spPr>
          <a:xfrm>
            <a:off x="3130267" y="956088"/>
            <a:ext cx="2925521" cy="2851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2" name="Rektangel: rundade hörn 31">
            <a:extLst>
              <a:ext uri="{FF2B5EF4-FFF2-40B4-BE49-F238E27FC236}">
                <a16:creationId xmlns:a16="http://schemas.microsoft.com/office/drawing/2014/main" id="{7B9C34D8-8C08-4910-B34D-3C88D65ED6CC}"/>
              </a:ext>
            </a:extLst>
          </p:cNvPr>
          <p:cNvSpPr/>
          <p:nvPr/>
        </p:nvSpPr>
        <p:spPr>
          <a:xfrm>
            <a:off x="3542074" y="1302475"/>
            <a:ext cx="1943660" cy="64666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En fråga att värna om</a:t>
            </a:r>
          </a:p>
        </p:txBody>
      </p:sp>
      <p:sp>
        <p:nvSpPr>
          <p:cNvPr id="33" name="Rektangel: rundade hörn 32">
            <a:extLst>
              <a:ext uri="{FF2B5EF4-FFF2-40B4-BE49-F238E27FC236}">
                <a16:creationId xmlns:a16="http://schemas.microsoft.com/office/drawing/2014/main" id="{608185F2-48D0-41CD-A258-7D7F5711C207}"/>
              </a:ext>
            </a:extLst>
          </p:cNvPr>
          <p:cNvSpPr/>
          <p:nvPr/>
        </p:nvSpPr>
        <p:spPr>
          <a:xfrm>
            <a:off x="3550000" y="2092208"/>
            <a:ext cx="1991850" cy="6409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En fråga att förbättra</a:t>
            </a:r>
          </a:p>
        </p:txBody>
      </p:sp>
      <p:sp>
        <p:nvSpPr>
          <p:cNvPr id="34" name="Rektangel: rundade hörn 33">
            <a:extLst>
              <a:ext uri="{FF2B5EF4-FFF2-40B4-BE49-F238E27FC236}">
                <a16:creationId xmlns:a16="http://schemas.microsoft.com/office/drawing/2014/main" id="{2B143CFA-0BCC-4F84-B70A-E773B628C38B}"/>
              </a:ext>
            </a:extLst>
          </p:cNvPr>
          <p:cNvSpPr/>
          <p:nvPr/>
        </p:nvSpPr>
        <p:spPr>
          <a:xfrm>
            <a:off x="3430184" y="2863088"/>
            <a:ext cx="1943660" cy="64666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5" name="Rektangel: rundade hörn 34">
            <a:extLst>
              <a:ext uri="{FF2B5EF4-FFF2-40B4-BE49-F238E27FC236}">
                <a16:creationId xmlns:a16="http://schemas.microsoft.com/office/drawing/2014/main" id="{E8CD0512-A500-485B-9665-5B355869F377}"/>
              </a:ext>
            </a:extLst>
          </p:cNvPr>
          <p:cNvSpPr/>
          <p:nvPr/>
        </p:nvSpPr>
        <p:spPr>
          <a:xfrm>
            <a:off x="3896573" y="2876173"/>
            <a:ext cx="1846614" cy="6409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2" name="Höger klammerparentes 41">
            <a:extLst>
              <a:ext uri="{FF2B5EF4-FFF2-40B4-BE49-F238E27FC236}">
                <a16:creationId xmlns:a16="http://schemas.microsoft.com/office/drawing/2014/main" id="{F5A03E86-41BC-4C09-96FD-334002A9E575}"/>
              </a:ext>
            </a:extLst>
          </p:cNvPr>
          <p:cNvSpPr/>
          <p:nvPr/>
        </p:nvSpPr>
        <p:spPr>
          <a:xfrm>
            <a:off x="2349093" y="1024076"/>
            <a:ext cx="771971" cy="2783032"/>
          </a:xfrm>
          <a:prstGeom prst="rightBrace">
            <a:avLst>
              <a:gd name="adj1" fmla="val 8333"/>
              <a:gd name="adj2" fmla="val 52898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5" name="Rektangel: rundade hörn 44">
            <a:extLst>
              <a:ext uri="{FF2B5EF4-FFF2-40B4-BE49-F238E27FC236}">
                <a16:creationId xmlns:a16="http://schemas.microsoft.com/office/drawing/2014/main" id="{18F35EC1-E1A3-4440-93D0-30BA8043FD14}"/>
              </a:ext>
            </a:extLst>
          </p:cNvPr>
          <p:cNvSpPr/>
          <p:nvPr/>
        </p:nvSpPr>
        <p:spPr>
          <a:xfrm>
            <a:off x="6353506" y="1078254"/>
            <a:ext cx="2310204" cy="819441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4) </a:t>
            </a:r>
          </a:p>
          <a:p>
            <a:pPr algn="ctr"/>
            <a:r>
              <a:rPr lang="sv-SE" dirty="0"/>
              <a:t>De prioriterade frågorna sätts upp på blädderblock</a:t>
            </a:r>
          </a:p>
        </p:txBody>
      </p:sp>
      <p:sp>
        <p:nvSpPr>
          <p:cNvPr id="46" name="textruta 45">
            <a:extLst>
              <a:ext uri="{FF2B5EF4-FFF2-40B4-BE49-F238E27FC236}">
                <a16:creationId xmlns:a16="http://schemas.microsoft.com/office/drawing/2014/main" id="{5AB1AE39-5646-4C56-BEFA-726CF5DDCA7A}"/>
              </a:ext>
            </a:extLst>
          </p:cNvPr>
          <p:cNvSpPr txBox="1"/>
          <p:nvPr/>
        </p:nvSpPr>
        <p:spPr>
          <a:xfrm>
            <a:off x="3645359" y="3036382"/>
            <a:ext cx="89862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VALFRITT</a:t>
            </a:r>
          </a:p>
        </p:txBody>
      </p:sp>
      <p:cxnSp>
        <p:nvCxnSpPr>
          <p:cNvPr id="6" name="Rak pilkoppling 5">
            <a:extLst>
              <a:ext uri="{FF2B5EF4-FFF2-40B4-BE49-F238E27FC236}">
                <a16:creationId xmlns:a16="http://schemas.microsoft.com/office/drawing/2014/main" id="{FE53BBE0-9FF0-4F87-9946-8F7A55C127AB}"/>
              </a:ext>
            </a:extLst>
          </p:cNvPr>
          <p:cNvCxnSpPr>
            <a:cxnSpLocks/>
          </p:cNvCxnSpPr>
          <p:nvPr/>
        </p:nvCxnSpPr>
        <p:spPr>
          <a:xfrm flipH="1" flipV="1">
            <a:off x="5529837" y="1683510"/>
            <a:ext cx="845922" cy="520554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pilkoppling 35">
            <a:extLst>
              <a:ext uri="{FF2B5EF4-FFF2-40B4-BE49-F238E27FC236}">
                <a16:creationId xmlns:a16="http://schemas.microsoft.com/office/drawing/2014/main" id="{CC02EEBF-B4C1-4138-9CB5-EA71C7F77C39}"/>
              </a:ext>
            </a:extLst>
          </p:cNvPr>
          <p:cNvCxnSpPr>
            <a:cxnSpLocks/>
          </p:cNvCxnSpPr>
          <p:nvPr/>
        </p:nvCxnSpPr>
        <p:spPr>
          <a:xfrm flipH="1" flipV="1">
            <a:off x="5562070" y="2395274"/>
            <a:ext cx="818110" cy="49334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pilkoppling 36">
            <a:extLst>
              <a:ext uri="{FF2B5EF4-FFF2-40B4-BE49-F238E27FC236}">
                <a16:creationId xmlns:a16="http://schemas.microsoft.com/office/drawing/2014/main" id="{D117267B-FAA0-4C4D-814E-3A8C72C34B08}"/>
              </a:ext>
            </a:extLst>
          </p:cNvPr>
          <p:cNvCxnSpPr>
            <a:cxnSpLocks/>
          </p:cNvCxnSpPr>
          <p:nvPr/>
        </p:nvCxnSpPr>
        <p:spPr>
          <a:xfrm flipH="1">
            <a:off x="5764864" y="2615926"/>
            <a:ext cx="672459" cy="590255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884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/>
      <p:bldP spid="31" grpId="0" animBg="1"/>
      <p:bldP spid="32" grpId="0" animBg="1"/>
      <p:bldP spid="33" grpId="0" animBg="1"/>
      <p:bldP spid="34" grpId="0" animBg="1"/>
      <p:bldP spid="35" grpId="0" animBg="1"/>
      <p:bldP spid="42" grpId="0" animBg="1"/>
      <p:bldP spid="45" grpId="0" animBg="1"/>
      <p:bldP spid="46" grpId="0"/>
    </p:bldLst>
  </p:timing>
</p:sld>
</file>

<file path=ppt/theme/theme1.xml><?xml version="1.0" encoding="utf-8"?>
<a:theme xmlns:a="http://schemas.openxmlformats.org/drawingml/2006/main" name="VGR_vitt_blue">
  <a:themeElements>
    <a:clrScheme name="VG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298"/>
      </a:accent1>
      <a:accent2>
        <a:srgbClr val="367B1E"/>
      </a:accent2>
      <a:accent3>
        <a:srgbClr val="F2A900"/>
      </a:accent3>
      <a:accent4>
        <a:srgbClr val="9EA2A2"/>
      </a:accent4>
      <a:accent5>
        <a:srgbClr val="9D2235"/>
      </a:accent5>
      <a:accent6>
        <a:srgbClr val="71B2C9"/>
      </a:accent6>
      <a:hlink>
        <a:srgbClr val="006298"/>
      </a:hlink>
      <a:folHlink>
        <a:srgbClr val="9EA2A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smtClean="0"/>
        </a:defPPr>
      </a:lstStyle>
    </a:txDef>
  </a:objectDefaults>
  <a:extraClrSchemeLst/>
  <a:custClrLst>
    <a:custClr name="VG Komplement 1">
      <a:srgbClr val="008755"/>
    </a:custClr>
    <a:custClr name="VG Komplement 2">
      <a:srgbClr val="71B2C9"/>
    </a:custClr>
    <a:custClr name="VG Komplement 3">
      <a:srgbClr val="A8AD00"/>
    </a:custClr>
    <a:custClr name="VG Komplement 4">
      <a:srgbClr val="C8102E"/>
    </a:custClr>
    <a:custClr name="VG Komplement 5">
      <a:srgbClr val="FF6600"/>
    </a:custClr>
    <a:custClr name="VG Komplement 6">
      <a:srgbClr val="91966E"/>
    </a:custClr>
    <a:custClr name="VG Komplement 7">
      <a:srgbClr val="582C83"/>
    </a:custClr>
    <a:custClr name="VG Komplement 8">
      <a:srgbClr val="AF1685"/>
    </a:custClr>
    <a:custClr name="VG Diagram 1">
      <a:srgbClr val="71B2C9"/>
    </a:custClr>
    <a:custClr name="VG Diagram 2">
      <a:srgbClr val="F2A900"/>
    </a:custClr>
    <a:custClr name="VG Diagram 3">
      <a:srgbClr val="C8102E"/>
    </a:custClr>
    <a:custClr name="VG Diagram 4">
      <a:srgbClr val="006298"/>
    </a:custClr>
    <a:custClr name="VG Diagram 5">
      <a:srgbClr val="A8AD00"/>
    </a:custClr>
  </a:custClrLst>
  <a:extLst>
    <a:ext uri="{05A4C25C-085E-4340-85A3-A5531E510DB2}">
      <thm15:themeFamily xmlns:thm15="http://schemas.microsoft.com/office/thememl/2012/main" name="NY VGR_vitt_blue" id="{94C8D189-9F4F-4129-A129-E5D56A12F4C9}" vid="{DBFF57A2-E5C3-44F7-AE72-6AEE53DC310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VGR_vit_blue</Template>
  <TotalTime>1378</TotalTime>
  <Words>128</Words>
  <Application>Microsoft Office PowerPoint</Application>
  <PresentationFormat>Bildspel på skärmen (16:9)</PresentationFormat>
  <Paragraphs>24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VGR_vitt_blue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190108 Dag 3 Praktiskt hälso- och arbetsmiljöarbete</dc:title>
  <dc:creator>Carin Carlehed</dc:creator>
  <cp:lastModifiedBy>Carin Carlehed</cp:lastModifiedBy>
  <cp:revision>127</cp:revision>
  <cp:lastPrinted>2019-09-16T17:35:30Z</cp:lastPrinted>
  <dcterms:created xsi:type="dcterms:W3CDTF">2018-12-19T17:23:41Z</dcterms:created>
  <dcterms:modified xsi:type="dcterms:W3CDTF">2020-01-17T07:15:49Z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C.rights.accessrights">
    <vt:lpwstr>[Intranät]</vt:lpwstr>
  </property>
  <property fmtid="{D5CDD505-2E9C-101B-9397-08002B2CF9AE}" pid="3" name="DC.title.filename">
    <vt:lpwstr>190108 Dag 3 Praktiskt hälso- och arbetsmiljöarbete.pptx</vt:lpwstr>
  </property>
  <property fmtid="{D5CDD505-2E9C-101B-9397-08002B2CF9AE}" pid="4" name="DC.identifier.checksum">
    <vt:lpwstr>67f651a1c54501e6ef76af3fc82f9a91</vt:lpwstr>
  </property>
  <property fmtid="{D5CDD505-2E9C-101B-9397-08002B2CF9AE}" pid="5" name="DC.contributor.savedby.id">
    <vt:lpwstr>carca2</vt:lpwstr>
  </property>
  <property fmtid="{D5CDD505-2E9C-101B-9397-08002B2CF9AE}" pid="6" name="DC.source.origin">
    <vt:lpwstr>Alfresco</vt:lpwstr>
  </property>
  <property fmtid="{D5CDD505-2E9C-101B-9397-08002B2CF9AE}" pid="7" name="dcterms.created">
    <vt:lpwstr>2019-01-09</vt:lpwstr>
  </property>
  <property fmtid="{D5CDD505-2E9C-101B-9397-08002B2CF9AE}" pid="8" name="DC.identifier.version">
    <vt:lpwstr>0.1</vt:lpwstr>
  </property>
  <property fmtid="{D5CDD505-2E9C-101B-9397-08002B2CF9AE}" pid="9" name="DC.contributor.savedby">
    <vt:lpwstr>Carin Carlehed (carca2) VGR/Org/Alingsås Lasarett/Sjukhusledning/Kansli och försörjning</vt:lpwstr>
  </property>
  <property fmtid="{D5CDD505-2E9C-101B-9397-08002B2CF9AE}" pid="10" name="DC.language">
    <vt:lpwstr>[Svenska]</vt:lpwstr>
  </property>
  <property fmtid="{D5CDD505-2E9C-101B-9397-08002B2CF9AE}" pid="11" name="DC.format.extension">
    <vt:lpwstr>pptx</vt:lpwstr>
  </property>
  <property fmtid="{D5CDD505-2E9C-101B-9397-08002B2CF9AE}" pid="12" name="DC.format.extent.mimetype">
    <vt:lpwstr>application/vnd.openxmlformats-officedocument.presentationml.presentation</vt:lpwstr>
  </property>
  <property fmtid="{D5CDD505-2E9C-101B-9397-08002B2CF9AE}" pid="13" name="nodeRef">
    <vt:lpwstr>f7442eb1-24fe-47fd-9202-21c0f9ebb5c8</vt:lpwstr>
  </property>
  <property fmtid="{D5CDD505-2E9C-101B-9397-08002B2CF9AE}" pid="14" name="DC.date.saved">
    <vt:lpwstr>2019-01-09</vt:lpwstr>
  </property>
  <property fmtid="{D5CDD505-2E9C-101B-9397-08002B2CF9AE}" pid="15" name="updated">
    <vt:lpwstr>2019-01-09</vt:lpwstr>
  </property>
</Properties>
</file>